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4" r:id="rId4"/>
    <p:sldId id="258" r:id="rId5"/>
    <p:sldId id="259" r:id="rId6"/>
    <p:sldId id="266" r:id="rId7"/>
    <p:sldId id="260" r:id="rId8"/>
    <p:sldId id="261" r:id="rId9"/>
    <p:sldId id="267" r:id="rId10"/>
    <p:sldId id="262" r:id="rId11"/>
    <p:sldId id="265" r:id="rId12"/>
    <p:sldId id="263" r:id="rId13"/>
    <p:sldId id="268" r:id="rId14"/>
    <p:sldId id="269" r:id="rId15"/>
    <p:sldId id="270" r:id="rId16"/>
    <p:sldId id="271" r:id="rId17"/>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GB" altLang="zh-CN" smtClean="0"/>
              <a:t>Click to edit Master title style</a:t>
            </a:r>
            <a:endParaRPr kumimoji="1"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GB" altLang="zh-CN" smtClean="0"/>
              <a:t>Click to edit Master subtitle style</a:t>
            </a:r>
            <a:endParaRPr kumimoji="1" lang="zh-CN" altLang="en-US"/>
          </a:p>
        </p:txBody>
      </p:sp>
      <p:sp>
        <p:nvSpPr>
          <p:cNvPr id="4" name="Date Placeholder 3"/>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287946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smtClean="0"/>
              <a:t>Click to edit Master title style</a:t>
            </a:r>
            <a:endParaRPr kumimoji="1" lang="zh-CN" altLang="en-US"/>
          </a:p>
        </p:txBody>
      </p:sp>
      <p:sp>
        <p:nvSpPr>
          <p:cNvPr id="3" name="Vertical Text Placeholder 2"/>
          <p:cNvSpPr>
            <a:spLocks noGrp="1"/>
          </p:cNvSpPr>
          <p:nvPr>
            <p:ph type="body" orient="vert" idx="1"/>
          </p:nvPr>
        </p:nvSpPr>
        <p:spPr/>
        <p:txBody>
          <a:bodyPr vert="eaVert"/>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4" name="Date Placeholder 3"/>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106058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en-GB" altLang="zh-CN" smtClean="0"/>
              <a:t>Click to edit Master title style</a:t>
            </a:r>
            <a:endParaRPr kumimoji="1"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4" name="Date Placeholder 3"/>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249101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smtClean="0"/>
              <a:t>Click to edit Master title style</a:t>
            </a:r>
            <a:endParaRPr kumimoji="1" lang="zh-CN" altLang="en-US"/>
          </a:p>
        </p:txBody>
      </p:sp>
      <p:sp>
        <p:nvSpPr>
          <p:cNvPr id="3" name="Content Placeholder 2"/>
          <p:cNvSpPr>
            <a:spLocks noGrp="1"/>
          </p:cNvSpPr>
          <p:nvPr>
            <p:ph idx="1"/>
          </p:nvPr>
        </p:nvSpPr>
        <p:spPr/>
        <p:txBody>
          <a:body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4" name="Date Placeholder 3"/>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52781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en-GB" altLang="zh-CN" smtClean="0"/>
              <a:t>Click to edit Master title style</a:t>
            </a:r>
            <a:endParaRPr kumimoji="1"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GB" altLang="zh-CN" smtClean="0"/>
              <a:t>Click to edit Master text styles</a:t>
            </a:r>
          </a:p>
        </p:txBody>
      </p:sp>
      <p:sp>
        <p:nvSpPr>
          <p:cNvPr id="4" name="Date Placeholder 3"/>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71493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smtClean="0"/>
              <a:t>Click to edit Master title style</a:t>
            </a:r>
            <a:endParaRPr kumimoji="1"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5" name="Date Placeholder 4"/>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206963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en-GB" altLang="zh-CN" smtClean="0"/>
              <a:t>Click to edit Master title style</a:t>
            </a:r>
            <a:endParaRPr kumimoji="1"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GB"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GB"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7" name="Date Placeholder 6"/>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183382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smtClean="0"/>
              <a:t>Click to edit Master title style</a:t>
            </a:r>
            <a:endParaRPr kumimoji="1" lang="zh-CN" altLang="en-US"/>
          </a:p>
        </p:txBody>
      </p:sp>
      <p:sp>
        <p:nvSpPr>
          <p:cNvPr id="3" name="Date Placeholder 2"/>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19474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335174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en-GB" altLang="zh-CN" smtClean="0"/>
              <a:t>Click to edit Master title style</a:t>
            </a:r>
            <a:endParaRPr kumimoji="1"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GB" altLang="zh-CN" smtClean="0"/>
              <a:t>Click to edit Master text styles</a:t>
            </a:r>
          </a:p>
        </p:txBody>
      </p:sp>
      <p:sp>
        <p:nvSpPr>
          <p:cNvPr id="5" name="Date Placeholder 4"/>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207864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en-GB" altLang="zh-CN" smtClean="0"/>
              <a:t>Click to edit Master title style</a:t>
            </a:r>
            <a:endParaRPr kumimoji="1"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GB" altLang="zh-CN" smtClean="0"/>
              <a:t>Click to edit Master text styles</a:t>
            </a:r>
          </a:p>
        </p:txBody>
      </p:sp>
      <p:sp>
        <p:nvSpPr>
          <p:cNvPr id="5" name="Date Placeholder 4"/>
          <p:cNvSpPr>
            <a:spLocks noGrp="1"/>
          </p:cNvSpPr>
          <p:nvPr>
            <p:ph type="dt" sz="half" idx="10"/>
          </p:nvPr>
        </p:nvSpPr>
        <p:spPr/>
        <p:txBody>
          <a:bodyPr/>
          <a:lstStyle/>
          <a:p>
            <a:fld id="{9410E39A-DD4B-9441-9443-30163A0B48F9}" type="datetimeFigureOut">
              <a:rPr kumimoji="1" lang="zh-CN" altLang="en-US" smtClean="0"/>
              <a:t>19/06/15</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1397363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GB" altLang="zh-CN" smtClean="0"/>
              <a:t>Click to edit Master title style</a:t>
            </a:r>
            <a:endParaRPr kumimoji="1"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en-GB" altLang="zh-CN" smtClean="0"/>
              <a:t>Click to edit Master text styles</a:t>
            </a:r>
          </a:p>
          <a:p>
            <a:pPr lvl="1"/>
            <a:r>
              <a:rPr kumimoji="1" lang="en-GB" altLang="zh-CN" smtClean="0"/>
              <a:t>Second level</a:t>
            </a:r>
          </a:p>
          <a:p>
            <a:pPr lvl="2"/>
            <a:r>
              <a:rPr kumimoji="1" lang="en-GB" altLang="zh-CN" smtClean="0"/>
              <a:t>Third level</a:t>
            </a:r>
          </a:p>
          <a:p>
            <a:pPr lvl="3"/>
            <a:r>
              <a:rPr kumimoji="1" lang="en-GB" altLang="zh-CN" smtClean="0"/>
              <a:t>Fourth level</a:t>
            </a:r>
          </a:p>
          <a:p>
            <a:pPr lvl="4"/>
            <a:r>
              <a:rPr kumimoji="1" lang="en-GB" altLang="zh-CN" smtClean="0"/>
              <a:t>Fifth level</a:t>
            </a:r>
            <a:endParaRPr kumimoji="1"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E39A-DD4B-9441-9443-30163A0B48F9}" type="datetimeFigureOut">
              <a:rPr kumimoji="1" lang="zh-CN" altLang="en-US" smtClean="0"/>
              <a:t>19/06/15</a:t>
            </a:fld>
            <a:endParaRPr kumimoji="1"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61BBB-72DD-BD40-AE52-0C38C12BFAB9}" type="slidenum">
              <a:rPr kumimoji="1" lang="zh-CN" altLang="en-US" smtClean="0"/>
              <a:t>‹#›</a:t>
            </a:fld>
            <a:endParaRPr kumimoji="1" lang="zh-CN" altLang="en-US"/>
          </a:p>
        </p:txBody>
      </p:sp>
    </p:spTree>
    <p:extLst>
      <p:ext uri="{BB962C8B-B14F-4D97-AF65-F5344CB8AC3E}">
        <p14:creationId xmlns:p14="http://schemas.microsoft.com/office/powerpoint/2010/main" val="104764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rdingbeijing.com/2014/07/28/juvenile-baers-pochar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hyperlink" Target="http://birdingbeijing.com/2014/07/28/juvenile-baers-pochard/" TargetMode="External"/><Relationship Id="rId4" Type="http://schemas.openxmlformats.org/officeDocument/2006/relationships/hyperlink" Target="mailto:birdingbeijing@gmail.com" TargetMode="External"/><Relationship Id="rId1" Type="http://schemas.openxmlformats.org/officeDocument/2006/relationships/slideLayout" Target="../slideLayouts/slideLayout2.xml"/><Relationship Id="rId2" Type="http://schemas.openxmlformats.org/officeDocument/2006/relationships/hyperlink" Target="http://www.birdskoreablog.org/?p=1472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P Field Guide.jpg"/>
          <p:cNvPicPr>
            <a:picLocks noChangeAspect="1"/>
          </p:cNvPicPr>
          <p:nvPr/>
        </p:nvPicPr>
        <p:blipFill>
          <a:blip r:embed="rId2">
            <a:alphaModFix amt="41000"/>
            <a:extLst>
              <a:ext uri="{28A0092B-C50C-407E-A947-70E740481C1C}">
                <a14:useLocalDpi xmlns:a14="http://schemas.microsoft.com/office/drawing/2010/main" val="0"/>
              </a:ext>
            </a:extLst>
          </a:blip>
          <a:stretch>
            <a:fillRect/>
          </a:stretch>
        </p:blipFill>
        <p:spPr>
          <a:xfrm rot="16200000">
            <a:off x="1143794" y="-1148556"/>
            <a:ext cx="6862762" cy="9150349"/>
          </a:xfrm>
          <a:prstGeom prst="rect">
            <a:avLst/>
          </a:prstGeom>
        </p:spPr>
      </p:pic>
      <p:sp>
        <p:nvSpPr>
          <p:cNvPr id="2" name="Title 1"/>
          <p:cNvSpPr>
            <a:spLocks noGrp="1"/>
          </p:cNvSpPr>
          <p:nvPr>
            <p:ph type="ctrTitle"/>
          </p:nvPr>
        </p:nvSpPr>
        <p:spPr>
          <a:xfrm>
            <a:off x="685800" y="1186038"/>
            <a:ext cx="7772400" cy="1470025"/>
          </a:xfrm>
        </p:spPr>
        <p:txBody>
          <a:bodyPr/>
          <a:lstStyle/>
          <a:p>
            <a:r>
              <a:rPr kumimoji="1" lang="en-GB" altLang="zh-CN" dirty="0" smtClean="0">
                <a:latin typeface="Garamond"/>
                <a:cs typeface="Garamond"/>
              </a:rPr>
              <a:t>Baer’s </a:t>
            </a:r>
            <a:r>
              <a:rPr kumimoji="1" lang="en-GB" altLang="zh-CN" dirty="0" err="1" smtClean="0">
                <a:latin typeface="Garamond"/>
                <a:cs typeface="Garamond"/>
              </a:rPr>
              <a:t>Pochard</a:t>
            </a:r>
            <a:r>
              <a:rPr kumimoji="1" lang="en-GB" altLang="zh-CN" dirty="0" smtClean="0">
                <a:latin typeface="Garamond"/>
                <a:cs typeface="Garamond"/>
              </a:rPr>
              <a:t> (</a:t>
            </a:r>
            <a:r>
              <a:rPr kumimoji="1" lang="en-GB" altLang="zh-CN" i="1" dirty="0" err="1" smtClean="0">
                <a:latin typeface="Garamond"/>
                <a:cs typeface="Garamond"/>
              </a:rPr>
              <a:t>Aythya</a:t>
            </a:r>
            <a:r>
              <a:rPr kumimoji="1" lang="en-GB" altLang="zh-CN" i="1" dirty="0" smtClean="0">
                <a:latin typeface="Garamond"/>
                <a:cs typeface="Garamond"/>
              </a:rPr>
              <a:t> </a:t>
            </a:r>
            <a:r>
              <a:rPr kumimoji="1" lang="en-GB" altLang="zh-CN" i="1" dirty="0" err="1" smtClean="0">
                <a:latin typeface="Garamond"/>
                <a:cs typeface="Garamond"/>
              </a:rPr>
              <a:t>baeri</a:t>
            </a:r>
            <a:r>
              <a:rPr kumimoji="1" lang="en-GB" altLang="zh-CN" dirty="0" smtClean="0">
                <a:latin typeface="Garamond"/>
                <a:cs typeface="Garamond"/>
              </a:rPr>
              <a:t>)</a:t>
            </a:r>
            <a:br>
              <a:rPr kumimoji="1" lang="en-GB" altLang="zh-CN" dirty="0" smtClean="0">
                <a:latin typeface="Garamond"/>
                <a:cs typeface="Garamond"/>
              </a:rPr>
            </a:br>
            <a:r>
              <a:rPr kumimoji="1" lang="en-GB" altLang="zh-CN" dirty="0" smtClean="0">
                <a:latin typeface="Garamond"/>
                <a:cs typeface="Garamond"/>
              </a:rPr>
              <a:t>Identification Guide</a:t>
            </a:r>
            <a:endParaRPr kumimoji="1" lang="zh-CN" altLang="en-US" dirty="0">
              <a:latin typeface="Garamond"/>
              <a:cs typeface="Garamond"/>
            </a:endParaRPr>
          </a:p>
        </p:txBody>
      </p:sp>
      <p:sp>
        <p:nvSpPr>
          <p:cNvPr id="3" name="Subtitle 2"/>
          <p:cNvSpPr>
            <a:spLocks noGrp="1"/>
          </p:cNvSpPr>
          <p:nvPr>
            <p:ph type="subTitle" idx="1"/>
          </p:nvPr>
        </p:nvSpPr>
        <p:spPr>
          <a:xfrm>
            <a:off x="1371600" y="2614083"/>
            <a:ext cx="6400800" cy="1752600"/>
          </a:xfrm>
        </p:spPr>
        <p:txBody>
          <a:bodyPr/>
          <a:lstStyle/>
          <a:p>
            <a:r>
              <a:rPr kumimoji="1" lang="en-GB" altLang="zh-CN" dirty="0" smtClean="0">
                <a:latin typeface="Garamond"/>
                <a:cs typeface="Garamond"/>
              </a:rPr>
              <a:t>June 2015</a:t>
            </a:r>
            <a:endParaRPr kumimoji="1" lang="zh-CN" altLang="en-US" dirty="0">
              <a:latin typeface="Garamond"/>
              <a:cs typeface="Garamond"/>
            </a:endParaRPr>
          </a:p>
        </p:txBody>
      </p:sp>
    </p:spTree>
    <p:extLst>
      <p:ext uri="{BB962C8B-B14F-4D97-AF65-F5344CB8AC3E}">
        <p14:creationId xmlns:p14="http://schemas.microsoft.com/office/powerpoint/2010/main" val="1104009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rPr>
              <a:t>Juveniles</a:t>
            </a:r>
            <a:endParaRPr kumimoji="1" lang="zh-CN" altLang="en-US" dirty="0">
              <a:latin typeface="Garamond"/>
            </a:endParaRPr>
          </a:p>
        </p:txBody>
      </p:sp>
      <p:sp>
        <p:nvSpPr>
          <p:cNvPr id="7" name="TextBox 6"/>
          <p:cNvSpPr txBox="1"/>
          <p:nvPr/>
        </p:nvSpPr>
        <p:spPr>
          <a:xfrm>
            <a:off x="457200" y="1641343"/>
            <a:ext cx="8229600" cy="1754327"/>
          </a:xfrm>
          <a:prstGeom prst="rect">
            <a:avLst/>
          </a:prstGeom>
          <a:noFill/>
        </p:spPr>
        <p:txBody>
          <a:bodyPr wrap="square" rtlCol="0">
            <a:spAutoFit/>
          </a:bodyPr>
          <a:lstStyle/>
          <a:p>
            <a:r>
              <a:rPr kumimoji="1" lang="en-GB" altLang="zh-CN" dirty="0" smtClean="0">
                <a:latin typeface="Garamond"/>
                <a:cs typeface="Garamond"/>
              </a:rPr>
              <a:t>There are very </a:t>
            </a:r>
            <a:r>
              <a:rPr kumimoji="1" lang="en-GB" altLang="zh-CN" dirty="0" smtClean="0">
                <a:latin typeface="Garamond"/>
                <a:cs typeface="Garamond"/>
              </a:rPr>
              <a:t>few images of juveniles available.  Some video of a probable juvenile from </a:t>
            </a:r>
            <a:r>
              <a:rPr kumimoji="1" lang="en-GB" altLang="zh-CN" dirty="0" smtClean="0">
                <a:latin typeface="Garamond"/>
                <a:cs typeface="Garamond"/>
              </a:rPr>
              <a:t>the breeding grounds, </a:t>
            </a:r>
            <a:r>
              <a:rPr kumimoji="1" lang="en-GB" altLang="zh-CN" dirty="0" smtClean="0">
                <a:latin typeface="Garamond"/>
                <a:cs typeface="Garamond"/>
              </a:rPr>
              <a:t>taken in July 2014, can be seen at:</a:t>
            </a:r>
          </a:p>
          <a:p>
            <a:endParaRPr kumimoji="1" lang="en-GB" altLang="zh-CN" dirty="0">
              <a:latin typeface="Garamond"/>
              <a:cs typeface="Garamond"/>
            </a:endParaRPr>
          </a:p>
          <a:p>
            <a:r>
              <a:rPr kumimoji="1" lang="en-GB" altLang="zh-CN" dirty="0">
                <a:latin typeface="Garamond"/>
                <a:cs typeface="Garamond"/>
                <a:hlinkClick r:id="rId2"/>
              </a:rPr>
              <a:t>http://birdingbeijing.com/2014/07/28/juvenile-baers-pochard</a:t>
            </a:r>
            <a:r>
              <a:rPr kumimoji="1" lang="en-GB" altLang="zh-CN" dirty="0" smtClean="0">
                <a:latin typeface="Garamond"/>
                <a:cs typeface="Garamond"/>
                <a:hlinkClick r:id="rId2"/>
              </a:rPr>
              <a:t>/</a:t>
            </a:r>
            <a:endParaRPr kumimoji="1" lang="en-GB" altLang="zh-CN" dirty="0" smtClean="0">
              <a:latin typeface="Garamond"/>
              <a:cs typeface="Garamond"/>
            </a:endParaRPr>
          </a:p>
          <a:p>
            <a:endParaRPr kumimoji="1" lang="en-GB" altLang="zh-CN" dirty="0">
              <a:latin typeface="Garamond"/>
              <a:cs typeface="Garamond"/>
            </a:endParaRPr>
          </a:p>
          <a:p>
            <a:endParaRPr kumimoji="1" lang="zh-CN" altLang="en-US" dirty="0">
              <a:latin typeface="Garamond"/>
              <a:cs typeface="Garamond"/>
            </a:endParaRPr>
          </a:p>
        </p:txBody>
      </p:sp>
    </p:spTree>
    <p:extLst>
      <p:ext uri="{BB962C8B-B14F-4D97-AF65-F5344CB8AC3E}">
        <p14:creationId xmlns:p14="http://schemas.microsoft.com/office/powerpoint/2010/main" val="30959851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Eclipse and First-winter Males</a:t>
            </a:r>
            <a:endParaRPr kumimoji="1" lang="zh-CN" altLang="en-US" dirty="0">
              <a:latin typeface="Garamond"/>
              <a:cs typeface="Garamond"/>
            </a:endParaRPr>
          </a:p>
        </p:txBody>
      </p:sp>
      <p:sp>
        <p:nvSpPr>
          <p:cNvPr id="3" name="Content Placeholder 2"/>
          <p:cNvSpPr>
            <a:spLocks noGrp="1"/>
          </p:cNvSpPr>
          <p:nvPr>
            <p:ph idx="1"/>
          </p:nvPr>
        </p:nvSpPr>
        <p:spPr/>
        <p:txBody>
          <a:bodyPr>
            <a:normAutofit fontScale="62500" lnSpcReduction="20000"/>
          </a:bodyPr>
          <a:lstStyle/>
          <a:p>
            <a:r>
              <a:rPr kumimoji="1" lang="en-US" altLang="zh-CN" dirty="0">
                <a:latin typeface="Garamond"/>
                <a:cs typeface="Garamond"/>
              </a:rPr>
              <a:t>Features of eclipse males and </a:t>
            </a:r>
            <a:r>
              <a:rPr kumimoji="1" lang="en-US" altLang="zh-CN" dirty="0" smtClean="0">
                <a:latin typeface="Garamond"/>
                <a:cs typeface="Garamond"/>
              </a:rPr>
              <a:t>first</a:t>
            </a:r>
            <a:r>
              <a:rPr kumimoji="1" lang="en-US" altLang="zh-CN" dirty="0">
                <a:latin typeface="Garamond"/>
                <a:cs typeface="Garamond"/>
              </a:rPr>
              <a:t>-winter males </a:t>
            </a:r>
            <a:r>
              <a:rPr kumimoji="1" lang="en-US" altLang="zh-CN" dirty="0" smtClean="0">
                <a:latin typeface="Garamond"/>
                <a:cs typeface="Garamond"/>
              </a:rPr>
              <a:t>are also</a:t>
            </a:r>
            <a:r>
              <a:rPr kumimoji="1" lang="en-US" altLang="zh-CN" dirty="0" smtClean="0">
                <a:latin typeface="Garamond"/>
                <a:cs typeface="Garamond"/>
              </a:rPr>
              <a:t> less </a:t>
            </a:r>
            <a:r>
              <a:rPr kumimoji="1" lang="en-US" altLang="zh-CN" dirty="0">
                <a:latin typeface="Garamond"/>
                <a:cs typeface="Garamond"/>
              </a:rPr>
              <a:t>well</a:t>
            </a:r>
            <a:r>
              <a:rPr kumimoji="1" lang="en-US" altLang="zh-CN" dirty="0" smtClean="0">
                <a:latin typeface="Garamond"/>
                <a:cs typeface="Garamond"/>
              </a:rPr>
              <a:t>-known.</a:t>
            </a:r>
          </a:p>
          <a:p>
            <a:pPr marL="0" indent="0">
              <a:buNone/>
            </a:pPr>
            <a:endParaRPr kumimoji="1" lang="en-US" altLang="zh-CN" dirty="0">
              <a:latin typeface="Garamond"/>
              <a:cs typeface="Garamond"/>
            </a:endParaRPr>
          </a:p>
          <a:p>
            <a:r>
              <a:rPr kumimoji="1" lang="en-US" altLang="zh-CN" dirty="0">
                <a:latin typeface="Garamond"/>
                <a:cs typeface="Garamond"/>
              </a:rPr>
              <a:t>One old source (“A Natural History of the Ducks: </a:t>
            </a:r>
            <a:r>
              <a:rPr kumimoji="1" lang="en-US" altLang="zh-CN" dirty="0" err="1">
                <a:latin typeface="Garamond"/>
                <a:cs typeface="Garamond"/>
              </a:rPr>
              <a:t>Plectropterinae</a:t>
            </a:r>
            <a:r>
              <a:rPr kumimoji="1" lang="en-US" altLang="zh-CN" dirty="0">
                <a:latin typeface="Garamond"/>
                <a:cs typeface="Garamond"/>
              </a:rPr>
              <a:t>, </a:t>
            </a:r>
            <a:r>
              <a:rPr kumimoji="1" lang="en-US" altLang="zh-CN" dirty="0" err="1">
                <a:latin typeface="Garamond"/>
                <a:cs typeface="Garamond"/>
              </a:rPr>
              <a:t>Dendrocygninae</a:t>
            </a:r>
            <a:r>
              <a:rPr kumimoji="1" lang="en-US" altLang="zh-CN" dirty="0">
                <a:latin typeface="Garamond"/>
                <a:cs typeface="Garamond"/>
              </a:rPr>
              <a:t>, </a:t>
            </a:r>
            <a:r>
              <a:rPr kumimoji="1" lang="en-US" altLang="zh-CN" dirty="0" err="1">
                <a:latin typeface="Garamond"/>
                <a:cs typeface="Garamond"/>
              </a:rPr>
              <a:t>Anatinae</a:t>
            </a:r>
            <a:r>
              <a:rPr kumimoji="1" lang="en-US" altLang="zh-CN" dirty="0">
                <a:latin typeface="Garamond"/>
                <a:cs typeface="Garamond"/>
              </a:rPr>
              <a:t>” by John Charles Phillips, 1922) apparently states that “Males in captivity did not “go off” in </a:t>
            </a:r>
            <a:r>
              <a:rPr kumimoji="1" lang="en-US" altLang="zh-CN" dirty="0" err="1">
                <a:latin typeface="Garamond"/>
                <a:cs typeface="Garamond"/>
              </a:rPr>
              <a:t>colour</a:t>
            </a:r>
            <a:r>
              <a:rPr kumimoji="1" lang="en-US" altLang="zh-CN" dirty="0">
                <a:latin typeface="Garamond"/>
                <a:cs typeface="Garamond"/>
              </a:rPr>
              <a:t> to any appreciable extent when in eclipse; although they assume a rusty facial patch and get some white mottling on the breast</a:t>
            </a:r>
            <a:r>
              <a:rPr kumimoji="1" lang="en-US" altLang="zh-CN" dirty="0" smtClean="0">
                <a:latin typeface="Garamond"/>
                <a:cs typeface="Garamond"/>
              </a:rPr>
              <a:t>.”  </a:t>
            </a:r>
            <a:endParaRPr kumimoji="1" lang="en-US" altLang="zh-CN" dirty="0" smtClean="0">
              <a:latin typeface="Garamond"/>
              <a:cs typeface="Garamond"/>
            </a:endParaRPr>
          </a:p>
          <a:p>
            <a:pPr marL="0" indent="0">
              <a:buNone/>
            </a:pPr>
            <a:endParaRPr kumimoji="1" lang="en-US" altLang="zh-CN" dirty="0" smtClean="0">
              <a:latin typeface="Garamond"/>
              <a:cs typeface="Garamond"/>
            </a:endParaRPr>
          </a:p>
          <a:p>
            <a:r>
              <a:rPr kumimoji="1" lang="en-US" altLang="zh-CN" dirty="0" smtClean="0">
                <a:latin typeface="Garamond"/>
                <a:cs typeface="Garamond"/>
              </a:rPr>
              <a:t>At </a:t>
            </a:r>
            <a:r>
              <a:rPr kumimoji="1" lang="en-US" altLang="zh-CN" dirty="0">
                <a:latin typeface="Garamond"/>
                <a:cs typeface="Garamond"/>
              </a:rPr>
              <a:t>this time also the white appears to “</a:t>
            </a:r>
            <a:r>
              <a:rPr kumimoji="1" lang="en-US" altLang="zh-CN" dirty="0" smtClean="0">
                <a:latin typeface="Garamond"/>
                <a:cs typeface="Garamond"/>
              </a:rPr>
              <a:t>fade </a:t>
            </a:r>
            <a:r>
              <a:rPr kumimoji="1" lang="en-US" altLang="zh-CN" dirty="0">
                <a:latin typeface="Garamond"/>
                <a:cs typeface="Garamond"/>
              </a:rPr>
              <a:t>off the flanks in both sexes” </a:t>
            </a:r>
            <a:endParaRPr kumimoji="1" lang="en-US" altLang="zh-CN" dirty="0" smtClean="0">
              <a:latin typeface="Garamond"/>
              <a:cs typeface="Garamond"/>
            </a:endParaRPr>
          </a:p>
          <a:p>
            <a:pPr marL="0" indent="0">
              <a:buNone/>
            </a:pPr>
            <a:endParaRPr kumimoji="1" lang="en-US" altLang="zh-CN" dirty="0" smtClean="0">
              <a:latin typeface="Garamond"/>
              <a:cs typeface="Garamond"/>
            </a:endParaRPr>
          </a:p>
          <a:p>
            <a:r>
              <a:rPr kumimoji="1" lang="en-US" altLang="zh-CN" dirty="0" smtClean="0">
                <a:latin typeface="Garamond"/>
                <a:cs typeface="Garamond"/>
              </a:rPr>
              <a:t>Another </a:t>
            </a:r>
            <a:r>
              <a:rPr kumimoji="1" lang="en-US" altLang="zh-CN" dirty="0">
                <a:latin typeface="Garamond"/>
                <a:cs typeface="Garamond"/>
              </a:rPr>
              <a:t>source, </a:t>
            </a:r>
            <a:r>
              <a:rPr kumimoji="1" lang="en-US" altLang="zh-CN" i="1" dirty="0">
                <a:latin typeface="Garamond"/>
                <a:cs typeface="Garamond"/>
              </a:rPr>
              <a:t>Ducks, Geese and </a:t>
            </a:r>
            <a:r>
              <a:rPr kumimoji="1" lang="en-US" altLang="zh-CN" i="1" dirty="0" smtClean="0">
                <a:latin typeface="Garamond"/>
                <a:cs typeface="Garamond"/>
              </a:rPr>
              <a:t>Swans </a:t>
            </a:r>
            <a:r>
              <a:rPr kumimoji="1" lang="en-US" altLang="zh-CN" dirty="0" smtClean="0">
                <a:latin typeface="Garamond"/>
                <a:cs typeface="Garamond"/>
              </a:rPr>
              <a:t>(</a:t>
            </a:r>
            <a:r>
              <a:rPr kumimoji="1" lang="en-US" altLang="zh-CN" dirty="0">
                <a:latin typeface="Garamond"/>
                <a:cs typeface="Garamond"/>
              </a:rPr>
              <a:t>edited by Janet </a:t>
            </a:r>
            <a:r>
              <a:rPr kumimoji="1" lang="en-US" altLang="zh-CN" dirty="0" err="1">
                <a:latin typeface="Garamond"/>
                <a:cs typeface="Garamond"/>
              </a:rPr>
              <a:t>Kear</a:t>
            </a:r>
            <a:r>
              <a:rPr kumimoji="1" lang="en-US" altLang="zh-CN" dirty="0">
                <a:latin typeface="Garamond"/>
                <a:cs typeface="Garamond"/>
              </a:rPr>
              <a:t> and published by the Oxford University Press in 2005) notes that at least some male Baer’s </a:t>
            </a:r>
            <a:r>
              <a:rPr kumimoji="1" lang="en-US" altLang="zh-CN" dirty="0" err="1">
                <a:latin typeface="Garamond"/>
                <a:cs typeface="Garamond"/>
              </a:rPr>
              <a:t>Pochard</a:t>
            </a:r>
            <a:r>
              <a:rPr kumimoji="1" lang="en-US" altLang="zh-CN" dirty="0">
                <a:latin typeface="Garamond"/>
                <a:cs typeface="Garamond"/>
              </a:rPr>
              <a:t> are in nuptial plumage (=breeding plumage) in August. </a:t>
            </a:r>
            <a:endParaRPr kumimoji="1" lang="zh-CN" altLang="en-US" dirty="0">
              <a:latin typeface="Garamond"/>
              <a:cs typeface="Garamond"/>
            </a:endParaRPr>
          </a:p>
        </p:txBody>
      </p:sp>
    </p:spTree>
    <p:extLst>
      <p:ext uri="{BB962C8B-B14F-4D97-AF65-F5344CB8AC3E}">
        <p14:creationId xmlns:p14="http://schemas.microsoft.com/office/powerpoint/2010/main" val="257839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rPr>
              <a:t>Confusion Species</a:t>
            </a:r>
            <a:endParaRPr kumimoji="1" lang="zh-CN" altLang="en-US" dirty="0">
              <a:latin typeface="Garamond"/>
            </a:endParaRPr>
          </a:p>
        </p:txBody>
      </p:sp>
      <p:sp>
        <p:nvSpPr>
          <p:cNvPr id="3" name="Content Placeholder 2"/>
          <p:cNvSpPr>
            <a:spLocks noGrp="1"/>
          </p:cNvSpPr>
          <p:nvPr>
            <p:ph idx="1"/>
          </p:nvPr>
        </p:nvSpPr>
        <p:spPr/>
        <p:txBody>
          <a:bodyPr/>
          <a:lstStyle/>
          <a:p>
            <a:pPr marL="0" indent="0" algn="ctr">
              <a:buNone/>
            </a:pPr>
            <a:r>
              <a:rPr kumimoji="1" lang="en-GB" altLang="zh-CN" dirty="0" smtClean="0">
                <a:latin typeface="Garamond"/>
                <a:cs typeface="Garamond"/>
              </a:rPr>
              <a:t>Ferruginous Duck (</a:t>
            </a:r>
            <a:r>
              <a:rPr kumimoji="1" lang="en-GB" altLang="zh-CN" i="1" dirty="0" err="1" smtClean="0">
                <a:latin typeface="Garamond"/>
                <a:cs typeface="Garamond"/>
              </a:rPr>
              <a:t>Aythya</a:t>
            </a:r>
            <a:r>
              <a:rPr kumimoji="1" lang="en-GB" altLang="zh-CN" i="1" dirty="0" smtClean="0">
                <a:latin typeface="Garamond"/>
                <a:cs typeface="Garamond"/>
              </a:rPr>
              <a:t> </a:t>
            </a:r>
            <a:r>
              <a:rPr kumimoji="1" lang="en-GB" altLang="zh-CN" i="1" dirty="0" err="1" smtClean="0">
                <a:latin typeface="Garamond"/>
                <a:cs typeface="Garamond"/>
              </a:rPr>
              <a:t>nyroca</a:t>
            </a:r>
            <a:r>
              <a:rPr kumimoji="1" lang="en-GB" altLang="zh-CN" dirty="0" smtClean="0">
                <a:latin typeface="Garamond"/>
                <a:cs typeface="Garamond"/>
              </a:rPr>
              <a:t>)</a:t>
            </a:r>
            <a:endParaRPr kumimoji="1" lang="zh-CN" altLang="en-US" dirty="0">
              <a:latin typeface="Garamond"/>
              <a:cs typeface="Garamond"/>
            </a:endParaRPr>
          </a:p>
        </p:txBody>
      </p:sp>
      <p:pic>
        <p:nvPicPr>
          <p:cNvPr id="4" name="Picture 3" descr="0880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754" y="2759701"/>
            <a:ext cx="3846046" cy="2565862"/>
          </a:xfrm>
          <a:prstGeom prst="rect">
            <a:avLst/>
          </a:prstGeom>
        </p:spPr>
      </p:pic>
      <p:pic>
        <p:nvPicPr>
          <p:cNvPr id="5" name="Picture 4" descr="Ferruginous-Duck-Kit-D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400752"/>
            <a:ext cx="4266386" cy="3356224"/>
          </a:xfrm>
          <a:prstGeom prst="rect">
            <a:avLst/>
          </a:prstGeom>
        </p:spPr>
      </p:pic>
      <p:sp>
        <p:nvSpPr>
          <p:cNvPr id="6" name="TextBox 5"/>
          <p:cNvSpPr txBox="1"/>
          <p:nvPr/>
        </p:nvSpPr>
        <p:spPr>
          <a:xfrm>
            <a:off x="254000" y="5941497"/>
            <a:ext cx="4266386" cy="369332"/>
          </a:xfrm>
          <a:prstGeom prst="rect">
            <a:avLst/>
          </a:prstGeom>
          <a:noFill/>
        </p:spPr>
        <p:txBody>
          <a:bodyPr wrap="square" rtlCol="0">
            <a:spAutoFit/>
          </a:bodyPr>
          <a:lstStyle/>
          <a:p>
            <a:pPr algn="ctr"/>
            <a:r>
              <a:rPr kumimoji="1" lang="en-GB" altLang="zh-CN" dirty="0" smtClean="0">
                <a:latin typeface="Garamond"/>
                <a:cs typeface="Garamond"/>
              </a:rPr>
              <a:t>Ferruginous Duck (male)</a:t>
            </a:r>
            <a:endParaRPr kumimoji="1" lang="zh-CN" altLang="en-US" dirty="0">
              <a:latin typeface="Garamond"/>
              <a:cs typeface="Garamond"/>
            </a:endParaRPr>
          </a:p>
        </p:txBody>
      </p:sp>
      <p:sp>
        <p:nvSpPr>
          <p:cNvPr id="7" name="TextBox 6"/>
          <p:cNvSpPr txBox="1"/>
          <p:nvPr/>
        </p:nvSpPr>
        <p:spPr>
          <a:xfrm>
            <a:off x="4840755" y="5572310"/>
            <a:ext cx="3846046" cy="369187"/>
          </a:xfrm>
          <a:prstGeom prst="rect">
            <a:avLst/>
          </a:prstGeom>
          <a:noFill/>
        </p:spPr>
        <p:txBody>
          <a:bodyPr wrap="square" rtlCol="0">
            <a:spAutoFit/>
          </a:bodyPr>
          <a:lstStyle/>
          <a:p>
            <a:pPr algn="ctr"/>
            <a:r>
              <a:rPr kumimoji="1" lang="en-GB" altLang="zh-CN" dirty="0" smtClean="0">
                <a:latin typeface="Garamond"/>
              </a:rPr>
              <a:t>Ferruginous Duck (female)</a:t>
            </a:r>
            <a:endParaRPr kumimoji="1" lang="zh-CN" altLang="en-US" dirty="0">
              <a:latin typeface="Garamond"/>
            </a:endParaRPr>
          </a:p>
        </p:txBody>
      </p:sp>
    </p:spTree>
    <p:extLst>
      <p:ext uri="{BB962C8B-B14F-4D97-AF65-F5344CB8AC3E}">
        <p14:creationId xmlns:p14="http://schemas.microsoft.com/office/powerpoint/2010/main" val="22485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GB" altLang="zh-CN" dirty="0" smtClean="0">
                <a:latin typeface="Garamond"/>
                <a:cs typeface="Garamond"/>
              </a:rPr>
              <a:t>Male Baer’s </a:t>
            </a:r>
            <a:r>
              <a:rPr kumimoji="1" lang="en-GB" altLang="zh-CN" dirty="0" err="1" smtClean="0">
                <a:latin typeface="Garamond"/>
                <a:cs typeface="Garamond"/>
              </a:rPr>
              <a:t>Pochard</a:t>
            </a:r>
            <a:r>
              <a:rPr kumimoji="1" lang="en-GB" altLang="zh-CN" dirty="0" smtClean="0">
                <a:latin typeface="Garamond"/>
                <a:cs typeface="Garamond"/>
              </a:rPr>
              <a:t> v </a:t>
            </a:r>
            <a:br>
              <a:rPr kumimoji="1" lang="en-GB" altLang="zh-CN" dirty="0" smtClean="0">
                <a:latin typeface="Garamond"/>
                <a:cs typeface="Garamond"/>
              </a:rPr>
            </a:br>
            <a:r>
              <a:rPr kumimoji="1" lang="en-GB" altLang="zh-CN" dirty="0" smtClean="0">
                <a:latin typeface="Garamond"/>
                <a:cs typeface="Garamond"/>
              </a:rPr>
              <a:t>Male Ferruginous Duck </a:t>
            </a:r>
            <a:endParaRPr kumimoji="1" lang="zh-CN" altLang="en-US" dirty="0">
              <a:latin typeface="Garamond"/>
              <a:cs typeface="Garamond"/>
            </a:endParaRPr>
          </a:p>
        </p:txBody>
      </p:sp>
      <p:pic>
        <p:nvPicPr>
          <p:cNvPr id="4" name="Content Placeholder 3" descr="Ferruginous-Duck-Kit-Day.jpg"/>
          <p:cNvPicPr>
            <a:picLocks noGrp="1" noChangeAspect="1"/>
          </p:cNvPicPr>
          <p:nvPr>
            <p:ph idx="1"/>
          </p:nvPr>
        </p:nvPicPr>
        <p:blipFill>
          <a:blip r:embed="rId2">
            <a:extLst>
              <a:ext uri="{28A0092B-C50C-407E-A947-70E740481C1C}">
                <a14:useLocalDpi xmlns:a14="http://schemas.microsoft.com/office/drawing/2010/main" val="0"/>
              </a:ext>
            </a:extLst>
          </a:blip>
          <a:srcRect t="15045" b="15045"/>
          <a:stretch>
            <a:fillRect/>
          </a:stretch>
        </p:blipFill>
        <p:spPr>
          <a:xfrm>
            <a:off x="4459649" y="2374718"/>
            <a:ext cx="4461834" cy="2453837"/>
          </a:xfrm>
          <a:prstGeom prst="rect">
            <a:avLst/>
          </a:prstGeom>
        </p:spPr>
      </p:pic>
      <p:pic>
        <p:nvPicPr>
          <p:cNvPr id="5" name="Picture 4" descr="dsc_0439_cop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44" y="1915226"/>
            <a:ext cx="4031022" cy="2913329"/>
          </a:xfrm>
          <a:prstGeom prst="rect">
            <a:avLst/>
          </a:prstGeom>
        </p:spPr>
      </p:pic>
      <p:sp>
        <p:nvSpPr>
          <p:cNvPr id="6" name="TextBox 5"/>
          <p:cNvSpPr txBox="1"/>
          <p:nvPr/>
        </p:nvSpPr>
        <p:spPr>
          <a:xfrm>
            <a:off x="4459649" y="5121929"/>
            <a:ext cx="4461834" cy="923330"/>
          </a:xfrm>
          <a:prstGeom prst="rect">
            <a:avLst/>
          </a:prstGeom>
          <a:noFill/>
        </p:spPr>
        <p:txBody>
          <a:bodyPr wrap="square" rtlCol="0">
            <a:spAutoFit/>
          </a:bodyPr>
          <a:lstStyle/>
          <a:p>
            <a:r>
              <a:rPr kumimoji="1" lang="en-GB" altLang="zh-CN" dirty="0" smtClean="0">
                <a:latin typeface="Garamond"/>
                <a:cs typeface="Garamond"/>
              </a:rPr>
              <a:t>Note: more consistent overall warm brown colour; more rounded head; larger dark ‘nail’ on bill, lack of pale on fore-flanks and whiter eye.</a:t>
            </a:r>
            <a:endParaRPr kumimoji="1" lang="zh-CN" altLang="en-US" dirty="0">
              <a:latin typeface="Garamond"/>
              <a:cs typeface="Garamond"/>
            </a:endParaRPr>
          </a:p>
        </p:txBody>
      </p:sp>
      <p:sp>
        <p:nvSpPr>
          <p:cNvPr id="7" name="TextBox 6"/>
          <p:cNvSpPr txBox="1"/>
          <p:nvPr/>
        </p:nvSpPr>
        <p:spPr>
          <a:xfrm>
            <a:off x="193944" y="5121929"/>
            <a:ext cx="4031022" cy="1200329"/>
          </a:xfrm>
          <a:prstGeom prst="rect">
            <a:avLst/>
          </a:prstGeom>
          <a:noFill/>
        </p:spPr>
        <p:txBody>
          <a:bodyPr wrap="square" rtlCol="0">
            <a:spAutoFit/>
          </a:bodyPr>
          <a:lstStyle/>
          <a:p>
            <a:r>
              <a:rPr kumimoji="1" lang="en-GB" altLang="zh-CN" dirty="0" smtClean="0">
                <a:latin typeface="Garamond"/>
                <a:cs typeface="Garamond"/>
              </a:rPr>
              <a:t>Note: contrast between greenish-tinged head and more brown breast; pale fore-flanks, more yellow-white eye and tiny black ‘nail’ on bill.</a:t>
            </a:r>
            <a:endParaRPr kumimoji="1" lang="zh-CN" altLang="en-US" dirty="0">
              <a:latin typeface="Garamond"/>
              <a:cs typeface="Garamond"/>
            </a:endParaRPr>
          </a:p>
        </p:txBody>
      </p:sp>
    </p:spTree>
    <p:extLst>
      <p:ext uri="{BB962C8B-B14F-4D97-AF65-F5344CB8AC3E}">
        <p14:creationId xmlns:p14="http://schemas.microsoft.com/office/powerpoint/2010/main" val="111449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GB" altLang="zh-CN" dirty="0" smtClean="0">
                <a:latin typeface="Garamond"/>
                <a:cs typeface="Garamond"/>
              </a:rPr>
              <a:t>Female Baer’s </a:t>
            </a:r>
            <a:r>
              <a:rPr kumimoji="1" lang="en-GB" altLang="zh-CN" dirty="0" err="1" smtClean="0">
                <a:latin typeface="Garamond"/>
                <a:cs typeface="Garamond"/>
              </a:rPr>
              <a:t>Pochard</a:t>
            </a:r>
            <a:r>
              <a:rPr kumimoji="1" lang="en-GB" altLang="zh-CN" dirty="0" smtClean="0">
                <a:latin typeface="Garamond"/>
                <a:cs typeface="Garamond"/>
              </a:rPr>
              <a:t> v </a:t>
            </a:r>
            <a:br>
              <a:rPr kumimoji="1" lang="en-GB" altLang="zh-CN" dirty="0" smtClean="0">
                <a:latin typeface="Garamond"/>
                <a:cs typeface="Garamond"/>
              </a:rPr>
            </a:br>
            <a:r>
              <a:rPr kumimoji="1" lang="en-GB" altLang="zh-CN" dirty="0" smtClean="0">
                <a:latin typeface="Garamond"/>
                <a:cs typeface="Garamond"/>
              </a:rPr>
              <a:t>Female Ferruginous Duck</a:t>
            </a:r>
            <a:endParaRPr kumimoji="1" lang="zh-CN" altLang="en-US" dirty="0">
              <a:latin typeface="Garamond"/>
              <a:cs typeface="Garamond"/>
            </a:endParaRPr>
          </a:p>
        </p:txBody>
      </p:sp>
      <p:pic>
        <p:nvPicPr>
          <p:cNvPr id="4" name="Content Placeholder 3" descr="3c4a4132_baers_pochard_female_filtered.jpg"/>
          <p:cNvPicPr>
            <a:picLocks noChangeAspect="1"/>
          </p:cNvPicPr>
          <p:nvPr/>
        </p:nvPicPr>
        <p:blipFill>
          <a:blip r:embed="rId2">
            <a:extLst>
              <a:ext uri="{28A0092B-C50C-407E-A947-70E740481C1C}">
                <a14:useLocalDpi xmlns:a14="http://schemas.microsoft.com/office/drawing/2010/main" val="0"/>
              </a:ext>
            </a:extLst>
          </a:blip>
          <a:srcRect t="13262" b="13262"/>
          <a:stretch>
            <a:fillRect/>
          </a:stretch>
        </p:blipFill>
        <p:spPr>
          <a:xfrm>
            <a:off x="4199862" y="1600200"/>
            <a:ext cx="4486938" cy="2467643"/>
          </a:xfrm>
          <a:prstGeom prst="rect">
            <a:avLst/>
          </a:prstGeom>
        </p:spPr>
      </p:pic>
      <p:pic>
        <p:nvPicPr>
          <p:cNvPr id="5" name="Content Placeholder 4" descr="0880_1.jpg"/>
          <p:cNvPicPr>
            <a:picLocks noGrp="1" noChangeAspect="1"/>
          </p:cNvPicPr>
          <p:nvPr>
            <p:ph idx="1"/>
          </p:nvPr>
        </p:nvPicPr>
        <p:blipFill>
          <a:blip r:embed="rId3">
            <a:extLst>
              <a:ext uri="{28A0092B-C50C-407E-A947-70E740481C1C}">
                <a14:useLocalDpi xmlns:a14="http://schemas.microsoft.com/office/drawing/2010/main" val="0"/>
              </a:ext>
            </a:extLst>
          </a:blip>
          <a:srcRect t="8782" b="8782"/>
          <a:stretch>
            <a:fillRect/>
          </a:stretch>
        </p:blipFill>
        <p:spPr>
          <a:xfrm>
            <a:off x="457200" y="3824189"/>
            <a:ext cx="4185700" cy="2301974"/>
          </a:xfrm>
          <a:prstGeom prst="rect">
            <a:avLst/>
          </a:prstGeom>
        </p:spPr>
      </p:pic>
      <p:sp>
        <p:nvSpPr>
          <p:cNvPr id="7" name="TextBox 6"/>
          <p:cNvSpPr txBox="1"/>
          <p:nvPr/>
        </p:nvSpPr>
        <p:spPr>
          <a:xfrm>
            <a:off x="457200" y="1600200"/>
            <a:ext cx="3573822" cy="1477328"/>
          </a:xfrm>
          <a:prstGeom prst="rect">
            <a:avLst/>
          </a:prstGeom>
          <a:noFill/>
        </p:spPr>
        <p:txBody>
          <a:bodyPr wrap="square" rtlCol="0">
            <a:spAutoFit/>
          </a:bodyPr>
          <a:lstStyle/>
          <a:p>
            <a:r>
              <a:rPr kumimoji="1" lang="en-GB" altLang="zh-CN" dirty="0" smtClean="0">
                <a:latin typeface="Garamond"/>
                <a:cs typeface="Garamond"/>
              </a:rPr>
              <a:t>Note: darker overall plumage of Baer’s (lacking reddish tones of Ferruginous); larger bill with smaller black ‘nail’; white ‘stripes’ on </a:t>
            </a:r>
            <a:r>
              <a:rPr kumimoji="1" lang="en-GB" altLang="zh-CN" dirty="0" err="1" smtClean="0">
                <a:latin typeface="Garamond"/>
                <a:cs typeface="Garamond"/>
              </a:rPr>
              <a:t>foreflanks</a:t>
            </a:r>
            <a:r>
              <a:rPr kumimoji="1" lang="en-GB" altLang="zh-CN" dirty="0" smtClean="0">
                <a:latin typeface="Garamond"/>
                <a:cs typeface="Garamond"/>
              </a:rPr>
              <a:t>.</a:t>
            </a:r>
            <a:endParaRPr kumimoji="1" lang="zh-CN" altLang="en-US" dirty="0">
              <a:latin typeface="Garamond"/>
              <a:cs typeface="Garamond"/>
            </a:endParaRPr>
          </a:p>
        </p:txBody>
      </p:sp>
      <p:sp>
        <p:nvSpPr>
          <p:cNvPr id="8" name="TextBox 7"/>
          <p:cNvSpPr txBox="1"/>
          <p:nvPr/>
        </p:nvSpPr>
        <p:spPr>
          <a:xfrm>
            <a:off x="4914534" y="4762979"/>
            <a:ext cx="3772266" cy="1200329"/>
          </a:xfrm>
          <a:prstGeom prst="rect">
            <a:avLst/>
          </a:prstGeom>
          <a:noFill/>
        </p:spPr>
        <p:txBody>
          <a:bodyPr wrap="square" rtlCol="0">
            <a:spAutoFit/>
          </a:bodyPr>
          <a:lstStyle/>
          <a:p>
            <a:r>
              <a:rPr kumimoji="1" lang="en-GB" altLang="zh-CN" dirty="0" smtClean="0">
                <a:latin typeface="Garamond"/>
              </a:rPr>
              <a:t>Note: more ‘reddish’ brown plumage of Ferruginous, large dark ‘nail’ on bill, </a:t>
            </a:r>
            <a:r>
              <a:rPr kumimoji="1" lang="en-GB" altLang="zh-CN" dirty="0" smtClean="0">
                <a:latin typeface="Garamond"/>
              </a:rPr>
              <a:t>more ‘peaked’ crown and consistent </a:t>
            </a:r>
            <a:r>
              <a:rPr kumimoji="1" lang="en-GB" altLang="zh-CN" dirty="0" smtClean="0">
                <a:latin typeface="Garamond"/>
              </a:rPr>
              <a:t>colouration of flanks.</a:t>
            </a:r>
            <a:endParaRPr kumimoji="1" lang="zh-CN" altLang="en-US" dirty="0">
              <a:latin typeface="Garamond"/>
            </a:endParaRPr>
          </a:p>
        </p:txBody>
      </p:sp>
    </p:spTree>
    <p:extLst>
      <p:ext uri="{BB962C8B-B14F-4D97-AF65-F5344CB8AC3E}">
        <p14:creationId xmlns:p14="http://schemas.microsoft.com/office/powerpoint/2010/main" val="347474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In Flight</a:t>
            </a:r>
            <a:endParaRPr kumimoji="1" lang="zh-CN" altLang="en-US" dirty="0">
              <a:latin typeface="Garamond"/>
              <a:cs typeface="Garamond"/>
            </a:endParaRPr>
          </a:p>
        </p:txBody>
      </p:sp>
      <p:pic>
        <p:nvPicPr>
          <p:cNvPr id="4" name="Content Placeholder 3" descr="4369521764f5606c4c19e6.jpg"/>
          <p:cNvPicPr>
            <a:picLocks noGrp="1" noChangeAspect="1"/>
          </p:cNvPicPr>
          <p:nvPr>
            <p:ph idx="1"/>
          </p:nvPr>
        </p:nvPicPr>
        <p:blipFill>
          <a:blip r:embed="rId2">
            <a:extLst>
              <a:ext uri="{28A0092B-C50C-407E-A947-70E740481C1C}">
                <a14:useLocalDpi xmlns:a14="http://schemas.microsoft.com/office/drawing/2010/main" val="0"/>
              </a:ext>
            </a:extLst>
          </a:blip>
          <a:srcRect t="8547" b="8547"/>
          <a:stretch>
            <a:fillRect/>
          </a:stretch>
        </p:blipFill>
        <p:spPr>
          <a:xfrm>
            <a:off x="3786265" y="1256321"/>
            <a:ext cx="5221444" cy="2871593"/>
          </a:xfrm>
        </p:spPr>
      </p:pic>
      <p:pic>
        <p:nvPicPr>
          <p:cNvPr id="5" name="Picture 4" descr="2013-05-16-baers-pochard-in-flight-male-underwing.jpg"/>
          <p:cNvPicPr>
            <a:picLocks noChangeAspect="1"/>
          </p:cNvPicPr>
          <p:nvPr/>
        </p:nvPicPr>
        <p:blipFill rotWithShape="1">
          <a:blip r:embed="rId3">
            <a:extLst>
              <a:ext uri="{28A0092B-C50C-407E-A947-70E740481C1C}">
                <a14:useLocalDpi xmlns:a14="http://schemas.microsoft.com/office/drawing/2010/main" val="0"/>
              </a:ext>
            </a:extLst>
          </a:blip>
          <a:srcRect l="15097" t="20356" r="40022" b="33462"/>
          <a:stretch/>
        </p:blipFill>
        <p:spPr>
          <a:xfrm>
            <a:off x="193269" y="1256321"/>
            <a:ext cx="4514192" cy="2871593"/>
          </a:xfrm>
          <a:prstGeom prst="rect">
            <a:avLst/>
          </a:prstGeom>
        </p:spPr>
      </p:pic>
      <p:sp>
        <p:nvSpPr>
          <p:cNvPr id="6" name="TextBox 5"/>
          <p:cNvSpPr txBox="1"/>
          <p:nvPr/>
        </p:nvSpPr>
        <p:spPr>
          <a:xfrm>
            <a:off x="993951" y="5500759"/>
            <a:ext cx="7692849" cy="923330"/>
          </a:xfrm>
          <a:prstGeom prst="rect">
            <a:avLst/>
          </a:prstGeom>
          <a:noFill/>
        </p:spPr>
        <p:txBody>
          <a:bodyPr wrap="square" rtlCol="0">
            <a:spAutoFit/>
          </a:bodyPr>
          <a:lstStyle/>
          <a:p>
            <a:r>
              <a:rPr kumimoji="1" lang="en-GB" altLang="zh-CN" dirty="0" smtClean="0">
                <a:latin typeface="Garamond"/>
                <a:cs typeface="Garamond"/>
              </a:rPr>
              <a:t>Can look very similar in flight.  Look out for </a:t>
            </a:r>
            <a:r>
              <a:rPr kumimoji="1" lang="en-GB" altLang="zh-CN" b="1" dirty="0" smtClean="0">
                <a:latin typeface="Garamond"/>
                <a:cs typeface="Garamond"/>
              </a:rPr>
              <a:t>contrast between the head and neck/breast</a:t>
            </a:r>
            <a:r>
              <a:rPr kumimoji="1" lang="en-GB" altLang="zh-CN" dirty="0" smtClean="0">
                <a:latin typeface="Garamond"/>
                <a:cs typeface="Garamond"/>
              </a:rPr>
              <a:t>, a good indicator of Baer’s </a:t>
            </a:r>
            <a:r>
              <a:rPr kumimoji="1" lang="en-GB" altLang="zh-CN" dirty="0" err="1" smtClean="0">
                <a:latin typeface="Garamond"/>
                <a:cs typeface="Garamond"/>
              </a:rPr>
              <a:t>Pochard</a:t>
            </a:r>
            <a:r>
              <a:rPr kumimoji="1" lang="en-GB" altLang="zh-CN" dirty="0" smtClean="0">
                <a:latin typeface="Garamond"/>
                <a:cs typeface="Garamond"/>
              </a:rPr>
              <a:t>.  Ferruginous Duck is more consistent in colouration.  White wing bar almost the same in both species.</a:t>
            </a:r>
            <a:endParaRPr kumimoji="1" lang="zh-CN" altLang="en-US" dirty="0">
              <a:latin typeface="Garamond"/>
              <a:cs typeface="Garamond"/>
            </a:endParaRPr>
          </a:p>
        </p:txBody>
      </p:sp>
      <p:cxnSp>
        <p:nvCxnSpPr>
          <p:cNvPr id="8" name="Straight Arrow Connector 7"/>
          <p:cNvCxnSpPr/>
          <p:nvPr/>
        </p:nvCxnSpPr>
        <p:spPr>
          <a:xfrm flipH="1" flipV="1">
            <a:off x="2760974" y="3285765"/>
            <a:ext cx="248487" cy="1145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684193" y="4486865"/>
            <a:ext cx="3796339" cy="646331"/>
          </a:xfrm>
          <a:prstGeom prst="rect">
            <a:avLst/>
          </a:prstGeom>
          <a:noFill/>
        </p:spPr>
        <p:txBody>
          <a:bodyPr wrap="square" rtlCol="0">
            <a:spAutoFit/>
          </a:bodyPr>
          <a:lstStyle/>
          <a:p>
            <a:r>
              <a:rPr kumimoji="1" lang="en-GB" altLang="zh-CN" dirty="0" smtClean="0">
                <a:latin typeface="Garamond"/>
                <a:cs typeface="Garamond"/>
              </a:rPr>
              <a:t>Contrast between greenish head and brown neck/breast</a:t>
            </a:r>
            <a:endParaRPr kumimoji="1" lang="zh-CN" altLang="en-US" dirty="0">
              <a:latin typeface="Garamond"/>
              <a:cs typeface="Garamond"/>
            </a:endParaRPr>
          </a:p>
        </p:txBody>
      </p:sp>
    </p:spTree>
    <p:extLst>
      <p:ext uri="{BB962C8B-B14F-4D97-AF65-F5344CB8AC3E}">
        <p14:creationId xmlns:p14="http://schemas.microsoft.com/office/powerpoint/2010/main" val="50171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8194"/>
            <a:ext cx="8229600" cy="1143000"/>
          </a:xfrm>
        </p:spPr>
        <p:txBody>
          <a:bodyPr/>
          <a:lstStyle/>
          <a:p>
            <a:r>
              <a:rPr kumimoji="1" lang="en-GB" altLang="zh-CN" dirty="0" smtClean="0">
                <a:latin typeface="Garamond"/>
                <a:cs typeface="Garamond"/>
              </a:rPr>
              <a:t>References</a:t>
            </a:r>
            <a:endParaRPr kumimoji="1" lang="zh-CN" altLang="en-US" dirty="0">
              <a:latin typeface="Garamond"/>
              <a:cs typeface="Garamond"/>
            </a:endParaRPr>
          </a:p>
        </p:txBody>
      </p:sp>
      <p:sp>
        <p:nvSpPr>
          <p:cNvPr id="3" name="Content Placeholder 2"/>
          <p:cNvSpPr>
            <a:spLocks noGrp="1"/>
          </p:cNvSpPr>
          <p:nvPr>
            <p:ph idx="1"/>
          </p:nvPr>
        </p:nvSpPr>
        <p:spPr>
          <a:xfrm>
            <a:off x="457200" y="2624667"/>
            <a:ext cx="8229600" cy="3501496"/>
          </a:xfrm>
        </p:spPr>
        <p:txBody>
          <a:bodyPr>
            <a:normAutofit fontScale="92500" lnSpcReduction="20000"/>
          </a:bodyPr>
          <a:lstStyle/>
          <a:p>
            <a:r>
              <a:rPr kumimoji="1" lang="en-GB" altLang="zh-CN" dirty="0" smtClean="0">
                <a:latin typeface="Garamond"/>
                <a:cs typeface="Garamond"/>
              </a:rPr>
              <a:t>Madge and Burn, “Wildfowl”, 1989</a:t>
            </a:r>
          </a:p>
          <a:p>
            <a:r>
              <a:rPr kumimoji="1" lang="en-GB" altLang="zh-CN" dirty="0" err="1" smtClean="0">
                <a:latin typeface="Garamond"/>
                <a:cs typeface="Garamond"/>
              </a:rPr>
              <a:t>Kear</a:t>
            </a:r>
            <a:r>
              <a:rPr kumimoji="1" lang="en-GB" altLang="zh-CN" dirty="0" smtClean="0">
                <a:latin typeface="Garamond"/>
                <a:cs typeface="Garamond"/>
              </a:rPr>
              <a:t>, “Ducks, Geese and Swans”, 2005, Oxford University Press</a:t>
            </a:r>
          </a:p>
          <a:p>
            <a:r>
              <a:rPr kumimoji="1" lang="en-GB" altLang="zh-CN" dirty="0" smtClean="0">
                <a:latin typeface="Garamond"/>
                <a:cs typeface="Garamond"/>
              </a:rPr>
              <a:t>Birds </a:t>
            </a:r>
            <a:r>
              <a:rPr kumimoji="1" lang="en-GB" altLang="zh-CN" dirty="0">
                <a:latin typeface="Garamond"/>
                <a:cs typeface="Garamond"/>
              </a:rPr>
              <a:t>Korea blog: </a:t>
            </a:r>
            <a:r>
              <a:rPr kumimoji="1" lang="en-GB" altLang="zh-CN" dirty="0">
                <a:latin typeface="Garamond"/>
                <a:cs typeface="Garamond"/>
                <a:hlinkClick r:id="rId2"/>
              </a:rPr>
              <a:t>http://www.birdskoreablog.org/?p=</a:t>
            </a:r>
            <a:r>
              <a:rPr kumimoji="1" lang="en-GB" altLang="zh-CN" dirty="0" smtClean="0">
                <a:latin typeface="Garamond"/>
                <a:cs typeface="Garamond"/>
                <a:hlinkClick r:id="rId2"/>
              </a:rPr>
              <a:t>14726</a:t>
            </a:r>
            <a:endParaRPr kumimoji="1" lang="en-GB" altLang="zh-CN" dirty="0" smtClean="0">
              <a:latin typeface="Garamond"/>
              <a:cs typeface="Garamond"/>
            </a:endParaRPr>
          </a:p>
          <a:p>
            <a:r>
              <a:rPr kumimoji="1" lang="en-GB" altLang="zh-CN" dirty="0">
                <a:latin typeface="Garamond"/>
                <a:cs typeface="Garamond"/>
              </a:rPr>
              <a:t>Birding Beijing </a:t>
            </a:r>
            <a:r>
              <a:rPr kumimoji="1" lang="en-GB" altLang="zh-CN" dirty="0">
                <a:latin typeface="Garamond"/>
                <a:cs typeface="Garamond"/>
                <a:hlinkClick r:id="rId3"/>
              </a:rPr>
              <a:t>http://birdingbeijing.com/2014/07/28/juvenile-baers-pochard/</a:t>
            </a:r>
            <a:r>
              <a:rPr kumimoji="1" lang="en-GB" altLang="zh-CN" dirty="0">
                <a:latin typeface="Garamond"/>
                <a:cs typeface="Garamond"/>
              </a:rPr>
              <a:t> </a:t>
            </a:r>
            <a:endParaRPr kumimoji="1" lang="en-GB" altLang="zh-CN" dirty="0">
              <a:latin typeface="Garamond"/>
              <a:cs typeface="Garamond"/>
            </a:endParaRPr>
          </a:p>
          <a:p>
            <a:pPr marL="0" indent="0">
              <a:buNone/>
            </a:pPr>
            <a:endParaRPr kumimoji="1" lang="zh-CN" altLang="en-US" dirty="0"/>
          </a:p>
        </p:txBody>
      </p:sp>
      <p:sp>
        <p:nvSpPr>
          <p:cNvPr id="4" name="TextBox 3"/>
          <p:cNvSpPr txBox="1"/>
          <p:nvPr/>
        </p:nvSpPr>
        <p:spPr>
          <a:xfrm>
            <a:off x="564444" y="479778"/>
            <a:ext cx="8122356" cy="1015663"/>
          </a:xfrm>
          <a:prstGeom prst="rect">
            <a:avLst/>
          </a:prstGeom>
          <a:noFill/>
        </p:spPr>
        <p:txBody>
          <a:bodyPr wrap="square" rtlCol="0">
            <a:spAutoFit/>
          </a:bodyPr>
          <a:lstStyle/>
          <a:p>
            <a:pPr algn="ctr"/>
            <a:r>
              <a:rPr kumimoji="1" lang="en-GB" altLang="zh-CN" sz="2000" dirty="0" smtClean="0">
                <a:latin typeface="Garamond"/>
              </a:rPr>
              <a:t>This guide is based on best available information and will be updated</a:t>
            </a:r>
            <a:r>
              <a:rPr kumimoji="1" lang="en-US" altLang="zh-CN" sz="2000" dirty="0" smtClean="0">
                <a:latin typeface="Garamond"/>
              </a:rPr>
              <a:t> as any new information comes to light.  Comments welcome – please send email to </a:t>
            </a:r>
            <a:r>
              <a:rPr kumimoji="1" lang="en-US" altLang="zh-CN" sz="2000" dirty="0" smtClean="0">
                <a:latin typeface="Garamond"/>
                <a:hlinkClick r:id="rId4"/>
              </a:rPr>
              <a:t>birdingbeijing@gmail.com</a:t>
            </a:r>
            <a:r>
              <a:rPr kumimoji="1" lang="en-US" altLang="zh-CN" sz="2000" dirty="0" smtClean="0">
                <a:latin typeface="Garamond"/>
              </a:rPr>
              <a:t>.  Thank you.</a:t>
            </a:r>
            <a:endParaRPr kumimoji="1" lang="zh-CN" altLang="en-US" sz="2000" dirty="0">
              <a:latin typeface="Garamond"/>
            </a:endParaRPr>
          </a:p>
        </p:txBody>
      </p:sp>
    </p:spTree>
    <p:extLst>
      <p:ext uri="{BB962C8B-B14F-4D97-AF65-F5344CB8AC3E}">
        <p14:creationId xmlns:p14="http://schemas.microsoft.com/office/powerpoint/2010/main" val="133544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Contents</a:t>
            </a:r>
            <a:endParaRPr kumimoji="1" lang="zh-CN" altLang="en-US" dirty="0">
              <a:latin typeface="Garamond"/>
              <a:cs typeface="Garamond"/>
            </a:endParaRPr>
          </a:p>
        </p:txBody>
      </p:sp>
      <p:sp>
        <p:nvSpPr>
          <p:cNvPr id="3" name="Content Placeholder 2"/>
          <p:cNvSpPr>
            <a:spLocks noGrp="1"/>
          </p:cNvSpPr>
          <p:nvPr>
            <p:ph idx="1"/>
          </p:nvPr>
        </p:nvSpPr>
        <p:spPr/>
        <p:txBody>
          <a:bodyPr/>
          <a:lstStyle/>
          <a:p>
            <a:r>
              <a:rPr kumimoji="1" lang="en-GB" altLang="zh-CN" dirty="0" smtClean="0">
                <a:latin typeface="Garamond"/>
                <a:cs typeface="Garamond"/>
              </a:rPr>
              <a:t>General identification features</a:t>
            </a:r>
          </a:p>
          <a:p>
            <a:pPr lvl="1"/>
            <a:r>
              <a:rPr kumimoji="1" lang="en-GB" altLang="zh-CN" dirty="0" smtClean="0">
                <a:latin typeface="Garamond"/>
                <a:cs typeface="Garamond"/>
              </a:rPr>
              <a:t>Adult Males</a:t>
            </a:r>
          </a:p>
          <a:p>
            <a:pPr lvl="1"/>
            <a:r>
              <a:rPr kumimoji="1" lang="en-GB" altLang="zh-CN" dirty="0" smtClean="0">
                <a:latin typeface="Garamond"/>
                <a:cs typeface="Garamond"/>
              </a:rPr>
              <a:t>Adult Females</a:t>
            </a:r>
          </a:p>
          <a:p>
            <a:pPr lvl="1"/>
            <a:r>
              <a:rPr kumimoji="1" lang="en-GB" altLang="zh-CN" dirty="0" smtClean="0">
                <a:latin typeface="Garamond"/>
                <a:cs typeface="Garamond"/>
              </a:rPr>
              <a:t>Juveniles</a:t>
            </a:r>
          </a:p>
          <a:p>
            <a:pPr marL="457200" lvl="1" indent="0">
              <a:buNone/>
            </a:pPr>
            <a:endParaRPr kumimoji="1" lang="en-GB" altLang="zh-CN" dirty="0" smtClean="0">
              <a:latin typeface="Garamond"/>
              <a:cs typeface="Garamond"/>
            </a:endParaRPr>
          </a:p>
          <a:p>
            <a:r>
              <a:rPr kumimoji="1" lang="en-GB" altLang="zh-CN" dirty="0" smtClean="0">
                <a:latin typeface="Garamond"/>
                <a:cs typeface="Garamond"/>
              </a:rPr>
              <a:t>Confusion Species</a:t>
            </a:r>
          </a:p>
          <a:p>
            <a:pPr lvl="1"/>
            <a:r>
              <a:rPr kumimoji="1" lang="en-GB" altLang="zh-CN" dirty="0" smtClean="0">
                <a:latin typeface="Garamond"/>
                <a:cs typeface="Garamond"/>
              </a:rPr>
              <a:t>Comparison of Baer’s </a:t>
            </a:r>
            <a:r>
              <a:rPr kumimoji="1" lang="en-GB" altLang="zh-CN" dirty="0" err="1" smtClean="0">
                <a:latin typeface="Garamond"/>
                <a:cs typeface="Garamond"/>
              </a:rPr>
              <a:t>Pochard</a:t>
            </a:r>
            <a:r>
              <a:rPr kumimoji="1" lang="en-GB" altLang="zh-CN" dirty="0" smtClean="0">
                <a:latin typeface="Garamond"/>
                <a:cs typeface="Garamond"/>
              </a:rPr>
              <a:t> and Ferruginous Duck</a:t>
            </a:r>
          </a:p>
          <a:p>
            <a:pPr marL="457200" lvl="1" indent="0">
              <a:buNone/>
            </a:pPr>
            <a:endParaRPr kumimoji="1" lang="en-GB" altLang="zh-CN" dirty="0" smtClean="0">
              <a:latin typeface="Garamond"/>
              <a:cs typeface="Garamond"/>
            </a:endParaRPr>
          </a:p>
          <a:p>
            <a:pPr marL="0" indent="0">
              <a:buNone/>
            </a:pPr>
            <a:endParaRPr kumimoji="1" lang="zh-CN" altLang="en-US" dirty="0"/>
          </a:p>
        </p:txBody>
      </p:sp>
    </p:spTree>
    <p:extLst>
      <p:ext uri="{BB962C8B-B14F-4D97-AF65-F5344CB8AC3E}">
        <p14:creationId xmlns:p14="http://schemas.microsoft.com/office/powerpoint/2010/main" val="285762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General Features</a:t>
            </a:r>
            <a:endParaRPr kumimoji="1" lang="zh-CN" altLang="en-US" dirty="0">
              <a:latin typeface="Garamond"/>
              <a:cs typeface="Garamond"/>
            </a:endParaRPr>
          </a:p>
        </p:txBody>
      </p:sp>
      <p:sp>
        <p:nvSpPr>
          <p:cNvPr id="3" name="Content Placeholder 2"/>
          <p:cNvSpPr>
            <a:spLocks noGrp="1"/>
          </p:cNvSpPr>
          <p:nvPr>
            <p:ph idx="1"/>
          </p:nvPr>
        </p:nvSpPr>
        <p:spPr>
          <a:xfrm>
            <a:off x="457200" y="1282668"/>
            <a:ext cx="5064747" cy="5208443"/>
          </a:xfrm>
        </p:spPr>
        <p:txBody>
          <a:bodyPr>
            <a:noAutofit/>
          </a:bodyPr>
          <a:lstStyle/>
          <a:p>
            <a:r>
              <a:rPr kumimoji="1" lang="en-US" altLang="zh-CN" sz="1400" dirty="0">
                <a:latin typeface="Garamond"/>
                <a:cs typeface="Garamond"/>
              </a:rPr>
              <a:t>Structurally, </a:t>
            </a:r>
            <a:r>
              <a:rPr kumimoji="1" lang="en-US" altLang="zh-CN" sz="1400" b="1" dirty="0" smtClean="0">
                <a:latin typeface="Garamond"/>
                <a:cs typeface="Garamond"/>
              </a:rPr>
              <a:t>Baer’s </a:t>
            </a:r>
            <a:r>
              <a:rPr kumimoji="1" lang="en-US" altLang="zh-CN" sz="1400" b="1" dirty="0" err="1" smtClean="0">
                <a:latin typeface="Garamond"/>
                <a:cs typeface="Garamond"/>
              </a:rPr>
              <a:t>Pochard</a:t>
            </a:r>
            <a:r>
              <a:rPr kumimoji="1" lang="en-US" altLang="zh-CN" sz="1400" b="1" dirty="0" smtClean="0">
                <a:latin typeface="Garamond"/>
                <a:cs typeface="Garamond"/>
              </a:rPr>
              <a:t> </a:t>
            </a:r>
            <a:r>
              <a:rPr kumimoji="1" lang="en-US" altLang="zh-CN" sz="1400" dirty="0" smtClean="0">
                <a:latin typeface="Garamond"/>
                <a:cs typeface="Garamond"/>
              </a:rPr>
              <a:t>looks </a:t>
            </a:r>
            <a:r>
              <a:rPr kumimoji="1" lang="en-US" altLang="zh-CN" sz="1400" dirty="0" smtClean="0">
                <a:latin typeface="Garamond"/>
                <a:cs typeface="Garamond"/>
              </a:rPr>
              <a:t>large</a:t>
            </a:r>
            <a:r>
              <a:rPr kumimoji="1" lang="en-US" altLang="zh-CN" sz="1400" dirty="0">
                <a:latin typeface="Garamond"/>
                <a:cs typeface="Garamond"/>
              </a:rPr>
              <a:t>-headed, </a:t>
            </a:r>
            <a:r>
              <a:rPr kumimoji="1" lang="en-US" altLang="zh-CN" sz="1400" dirty="0" smtClean="0">
                <a:latin typeface="Garamond"/>
                <a:cs typeface="Garamond"/>
              </a:rPr>
              <a:t>has a relatively round crown </a:t>
            </a:r>
            <a:r>
              <a:rPr kumimoji="1" lang="en-US" altLang="zh-CN" sz="1400" dirty="0">
                <a:latin typeface="Garamond"/>
                <a:cs typeface="Garamond"/>
              </a:rPr>
              <a:t>(lacking the peak to the crown of </a:t>
            </a:r>
            <a:r>
              <a:rPr kumimoji="1" lang="en-US" altLang="zh-CN" sz="1400" b="1" dirty="0">
                <a:latin typeface="Garamond"/>
                <a:cs typeface="Garamond"/>
              </a:rPr>
              <a:t>Ferruginous Duck</a:t>
            </a:r>
            <a:r>
              <a:rPr kumimoji="1" lang="en-US" altLang="zh-CN" sz="1400" dirty="0">
                <a:latin typeface="Garamond"/>
                <a:cs typeface="Garamond"/>
              </a:rPr>
              <a:t>) and </a:t>
            </a:r>
            <a:r>
              <a:rPr kumimoji="1" lang="en-US" altLang="zh-CN" sz="1400" dirty="0" smtClean="0">
                <a:latin typeface="Garamond"/>
                <a:cs typeface="Garamond"/>
              </a:rPr>
              <a:t>“feels” large-billed </a:t>
            </a:r>
            <a:r>
              <a:rPr kumimoji="1" lang="en-US" altLang="zh-CN" sz="1400" dirty="0">
                <a:latin typeface="Garamond"/>
                <a:cs typeface="Garamond"/>
              </a:rPr>
              <a:t>(an effect probably accentuated by the pale grey and blue tones to the bill, with black confined to the nail and the cutting edge)</a:t>
            </a:r>
            <a:r>
              <a:rPr kumimoji="1" lang="en-US" altLang="zh-CN" sz="1400" dirty="0" smtClean="0">
                <a:latin typeface="Garamond"/>
                <a:cs typeface="Garamond"/>
              </a:rPr>
              <a:t>.</a:t>
            </a:r>
            <a:endParaRPr kumimoji="1" lang="en-US" altLang="zh-CN" sz="1400" dirty="0">
              <a:latin typeface="Garamond"/>
              <a:cs typeface="Garamond"/>
            </a:endParaRPr>
          </a:p>
          <a:p>
            <a:r>
              <a:rPr kumimoji="1" lang="en-US" altLang="zh-CN" sz="1400" dirty="0">
                <a:latin typeface="Garamond"/>
                <a:cs typeface="Garamond"/>
              </a:rPr>
              <a:t>The fore-flanks have obvious white patches, easy to see at all times above the water line, sometimes </a:t>
            </a:r>
            <a:r>
              <a:rPr kumimoji="1" lang="en-US" altLang="zh-CN" sz="1400" dirty="0" smtClean="0">
                <a:latin typeface="Garamond"/>
                <a:cs typeface="Garamond"/>
              </a:rPr>
              <a:t>appearing as vertical ‘stripes’. </a:t>
            </a:r>
            <a:endParaRPr kumimoji="1" lang="en-US" altLang="zh-CN" sz="1400" dirty="0">
              <a:latin typeface="Garamond"/>
              <a:cs typeface="Garamond"/>
            </a:endParaRPr>
          </a:p>
          <a:p>
            <a:r>
              <a:rPr kumimoji="1" lang="en-US" altLang="zh-CN" sz="1400" dirty="0" smtClean="0">
                <a:latin typeface="Garamond"/>
                <a:cs typeface="Garamond"/>
              </a:rPr>
              <a:t>The </a:t>
            </a:r>
            <a:r>
              <a:rPr kumimoji="1" lang="en-US" altLang="zh-CN" sz="1400" dirty="0">
                <a:latin typeface="Garamond"/>
                <a:cs typeface="Garamond"/>
              </a:rPr>
              <a:t>head is </a:t>
            </a:r>
            <a:r>
              <a:rPr kumimoji="1" lang="en-US" altLang="zh-CN" sz="1400" dirty="0" smtClean="0">
                <a:latin typeface="Garamond"/>
                <a:cs typeface="Garamond"/>
              </a:rPr>
              <a:t>dark green</a:t>
            </a:r>
            <a:r>
              <a:rPr kumimoji="1" lang="en-US" altLang="zh-CN" sz="1400" dirty="0">
                <a:latin typeface="Garamond"/>
                <a:cs typeface="Garamond"/>
              </a:rPr>
              <a:t>: not quite Mallard-green, but close. At </a:t>
            </a:r>
            <a:r>
              <a:rPr kumimoji="1" lang="en-US" altLang="zh-CN" sz="1400" dirty="0" smtClean="0">
                <a:latin typeface="Garamond"/>
                <a:cs typeface="Garamond"/>
              </a:rPr>
              <a:t>some</a:t>
            </a:r>
            <a:r>
              <a:rPr kumimoji="1" lang="en-US" altLang="zh-CN" sz="1400" dirty="0" smtClean="0">
                <a:latin typeface="Garamond"/>
                <a:cs typeface="Garamond"/>
              </a:rPr>
              <a:t> angles and in certain light, the </a:t>
            </a:r>
            <a:r>
              <a:rPr kumimoji="1" lang="en-US" altLang="zh-CN" sz="1400" dirty="0">
                <a:latin typeface="Garamond"/>
                <a:cs typeface="Garamond"/>
              </a:rPr>
              <a:t>green can just </a:t>
            </a:r>
            <a:r>
              <a:rPr kumimoji="1" lang="en-US" altLang="zh-CN" sz="1400" dirty="0" smtClean="0">
                <a:latin typeface="Garamond"/>
                <a:cs typeface="Garamond"/>
              </a:rPr>
              <a:t>look </a:t>
            </a:r>
            <a:r>
              <a:rPr kumimoji="1" lang="en-US" altLang="zh-CN" sz="1400" dirty="0">
                <a:latin typeface="Garamond"/>
                <a:cs typeface="Garamond"/>
              </a:rPr>
              <a:t>dark. The breast </a:t>
            </a:r>
            <a:r>
              <a:rPr kumimoji="1" lang="en-US" altLang="zh-CN" sz="1400" dirty="0" smtClean="0">
                <a:latin typeface="Garamond"/>
                <a:cs typeface="Garamond"/>
              </a:rPr>
              <a:t>is a warm </a:t>
            </a:r>
            <a:r>
              <a:rPr kumimoji="1" lang="en-US" altLang="zh-CN" sz="1400" dirty="0">
                <a:latin typeface="Garamond"/>
                <a:cs typeface="Garamond"/>
              </a:rPr>
              <a:t>reddish-brown, often looking fiery, or coppery in strong </a:t>
            </a:r>
            <a:r>
              <a:rPr kumimoji="1" lang="en-US" altLang="zh-CN" sz="1400" dirty="0" smtClean="0">
                <a:latin typeface="Garamond"/>
                <a:cs typeface="Garamond"/>
              </a:rPr>
              <a:t>light, </a:t>
            </a:r>
            <a:r>
              <a:rPr kumimoji="1" lang="en-US" altLang="zh-CN" sz="1400" dirty="0">
                <a:latin typeface="Garamond"/>
                <a:cs typeface="Garamond"/>
              </a:rPr>
              <a:t>and sometimes appearing browner, adding to its “Mallard look”. </a:t>
            </a:r>
          </a:p>
          <a:p>
            <a:r>
              <a:rPr kumimoji="1" lang="en-US" altLang="zh-CN" sz="1400" dirty="0" smtClean="0">
                <a:latin typeface="Garamond"/>
                <a:cs typeface="Garamond"/>
              </a:rPr>
              <a:t>The </a:t>
            </a:r>
            <a:r>
              <a:rPr kumimoji="1" lang="en-US" altLang="zh-CN" sz="1400" dirty="0">
                <a:latin typeface="Garamond"/>
                <a:cs typeface="Garamond"/>
              </a:rPr>
              <a:t>rest of the </a:t>
            </a:r>
            <a:r>
              <a:rPr kumimoji="1" lang="en-US" altLang="zh-CN" sz="1400" dirty="0" err="1">
                <a:latin typeface="Garamond"/>
                <a:cs typeface="Garamond"/>
              </a:rPr>
              <a:t>upperparts</a:t>
            </a:r>
            <a:r>
              <a:rPr kumimoji="1" lang="en-US" altLang="zh-CN" sz="1400" dirty="0">
                <a:latin typeface="Garamond"/>
                <a:cs typeface="Garamond"/>
              </a:rPr>
              <a:t> are dark, in shade sometimes looking blackish, with a hint of warmer tips </a:t>
            </a:r>
            <a:r>
              <a:rPr kumimoji="1" lang="en-US" altLang="zh-CN" sz="1400" dirty="0" smtClean="0">
                <a:latin typeface="Garamond"/>
                <a:cs typeface="Garamond"/>
              </a:rPr>
              <a:t>in </a:t>
            </a:r>
            <a:r>
              <a:rPr kumimoji="1" lang="en-US" altLang="zh-CN" sz="1400" dirty="0">
                <a:latin typeface="Garamond"/>
                <a:cs typeface="Garamond"/>
              </a:rPr>
              <a:t>fresh plumage, and perhaps a slight </a:t>
            </a:r>
            <a:r>
              <a:rPr kumimoji="1" lang="en-US" altLang="zh-CN" sz="1400" dirty="0" err="1">
                <a:latin typeface="Garamond"/>
                <a:cs typeface="Garamond"/>
              </a:rPr>
              <a:t>purpley</a:t>
            </a:r>
            <a:r>
              <a:rPr kumimoji="1" lang="en-US" altLang="zh-CN" sz="1400" dirty="0">
                <a:latin typeface="Garamond"/>
                <a:cs typeface="Garamond"/>
              </a:rPr>
              <a:t> gloss when worn. The vent is white, cleanly framed above and on the leading edge with dark. </a:t>
            </a:r>
          </a:p>
          <a:p>
            <a:r>
              <a:rPr kumimoji="1" lang="en-US" altLang="zh-CN" sz="1400" dirty="0" smtClean="0">
                <a:latin typeface="Garamond"/>
                <a:cs typeface="Garamond"/>
              </a:rPr>
              <a:t>The </a:t>
            </a:r>
            <a:r>
              <a:rPr kumimoji="1" lang="en-US" altLang="zh-CN" sz="1400" dirty="0">
                <a:latin typeface="Garamond"/>
                <a:cs typeface="Garamond"/>
              </a:rPr>
              <a:t>spread wing shows </a:t>
            </a:r>
            <a:r>
              <a:rPr kumimoji="1" lang="en-US" altLang="zh-CN" sz="1400" dirty="0" smtClean="0">
                <a:latin typeface="Garamond"/>
                <a:cs typeface="Garamond"/>
              </a:rPr>
              <a:t>an </a:t>
            </a:r>
            <a:r>
              <a:rPr kumimoji="1" lang="en-US" altLang="zh-CN" sz="1400" dirty="0" smtClean="0">
                <a:latin typeface="Garamond"/>
                <a:cs typeface="Garamond"/>
              </a:rPr>
              <a:t>extensive </a:t>
            </a:r>
            <a:r>
              <a:rPr kumimoji="1" lang="en-US" altLang="zh-CN" sz="1400" dirty="0">
                <a:latin typeface="Garamond"/>
                <a:cs typeface="Garamond"/>
              </a:rPr>
              <a:t>white </a:t>
            </a:r>
            <a:r>
              <a:rPr kumimoji="1" lang="en-US" altLang="zh-CN" sz="1400" dirty="0" err="1" smtClean="0">
                <a:latin typeface="Garamond"/>
                <a:cs typeface="Garamond"/>
              </a:rPr>
              <a:t>wingbar</a:t>
            </a:r>
            <a:r>
              <a:rPr kumimoji="1" lang="en-US" altLang="zh-CN" sz="1400" dirty="0" smtClean="0">
                <a:latin typeface="Garamond"/>
                <a:cs typeface="Garamond"/>
              </a:rPr>
              <a:t> (</a:t>
            </a:r>
            <a:r>
              <a:rPr kumimoji="1" lang="en-US" altLang="zh-CN" sz="1400" dirty="0">
                <a:latin typeface="Garamond"/>
                <a:cs typeface="Garamond"/>
              </a:rPr>
              <a:t>a </a:t>
            </a:r>
            <a:r>
              <a:rPr kumimoji="1" lang="en-US" altLang="zh-CN" sz="1400" dirty="0" smtClean="0">
                <a:latin typeface="Garamond"/>
                <a:cs typeface="Garamond"/>
              </a:rPr>
              <a:t>feature </a:t>
            </a:r>
            <a:r>
              <a:rPr kumimoji="1" lang="en-US" altLang="zh-CN" sz="1400" dirty="0">
                <a:latin typeface="Garamond"/>
                <a:cs typeface="Garamond"/>
              </a:rPr>
              <a:t>shared with </a:t>
            </a:r>
            <a:r>
              <a:rPr kumimoji="1" lang="en-US" altLang="zh-CN" sz="1400" b="1" dirty="0">
                <a:latin typeface="Garamond"/>
                <a:cs typeface="Garamond"/>
              </a:rPr>
              <a:t>Ferruginous Duck</a:t>
            </a:r>
            <a:r>
              <a:rPr kumimoji="1" lang="en-US" altLang="zh-CN" sz="1400" dirty="0">
                <a:latin typeface="Garamond"/>
                <a:cs typeface="Garamond"/>
              </a:rPr>
              <a:t>). And like male </a:t>
            </a:r>
            <a:r>
              <a:rPr kumimoji="1" lang="en-US" altLang="zh-CN" sz="1400" b="1" dirty="0">
                <a:latin typeface="Garamond"/>
                <a:cs typeface="Garamond"/>
              </a:rPr>
              <a:t>Ferruginous Duck</a:t>
            </a:r>
            <a:r>
              <a:rPr kumimoji="1" lang="en-US" altLang="zh-CN" sz="1400" dirty="0">
                <a:latin typeface="Garamond"/>
                <a:cs typeface="Garamond"/>
              </a:rPr>
              <a:t>, the eye is also very pale, though usually yellowish-white or greenish-white </a:t>
            </a:r>
            <a:r>
              <a:rPr kumimoji="1" lang="en-US" altLang="zh-CN" sz="1400" dirty="0" smtClean="0">
                <a:latin typeface="Garamond"/>
                <a:cs typeface="Garamond"/>
              </a:rPr>
              <a:t>rather </a:t>
            </a:r>
            <a:r>
              <a:rPr kumimoji="1" lang="en-US" altLang="zh-CN" sz="1400" dirty="0">
                <a:latin typeface="Garamond"/>
                <a:cs typeface="Garamond"/>
              </a:rPr>
              <a:t>than white or blue-white.</a:t>
            </a:r>
            <a:endParaRPr kumimoji="1" lang="zh-CN" altLang="en-US" sz="1400" dirty="0">
              <a:latin typeface="Garamond"/>
              <a:cs typeface="Garamond"/>
            </a:endParaRPr>
          </a:p>
        </p:txBody>
      </p:sp>
      <p:pic>
        <p:nvPicPr>
          <p:cNvPr id="5" name="Picture 4" descr="Martin-Mere-1-2015rs-1024x6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581" y="2712420"/>
            <a:ext cx="3339923" cy="2224441"/>
          </a:xfrm>
          <a:prstGeom prst="rect">
            <a:avLst/>
          </a:prstGeom>
        </p:spPr>
      </p:pic>
    </p:spTree>
    <p:extLst>
      <p:ext uri="{BB962C8B-B14F-4D97-AF65-F5344CB8AC3E}">
        <p14:creationId xmlns:p14="http://schemas.microsoft.com/office/powerpoint/2010/main" val="67531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1" lang="en-GB" altLang="zh-CN" dirty="0" smtClean="0">
                <a:latin typeface="Garamond"/>
                <a:cs typeface="Garamond"/>
              </a:rPr>
              <a:t>General Identification Features </a:t>
            </a:r>
            <a:br>
              <a:rPr kumimoji="1" lang="en-GB" altLang="zh-CN" dirty="0" smtClean="0">
                <a:latin typeface="Garamond"/>
                <a:cs typeface="Garamond"/>
              </a:rPr>
            </a:br>
            <a:r>
              <a:rPr kumimoji="1" lang="en-GB" altLang="zh-CN" dirty="0" smtClean="0">
                <a:latin typeface="Garamond"/>
                <a:cs typeface="Garamond"/>
              </a:rPr>
              <a:t>(males and females)</a:t>
            </a:r>
            <a:endParaRPr kumimoji="1" lang="zh-CN" altLang="en-US" dirty="0">
              <a:latin typeface="Garamond"/>
              <a:cs typeface="Garamond"/>
            </a:endParaRPr>
          </a:p>
        </p:txBody>
      </p:sp>
      <p:pic>
        <p:nvPicPr>
          <p:cNvPr id="4" name="Content Placeholder 3" descr="Martin-Mere-1-2015rs-1024x682.jpg"/>
          <p:cNvPicPr>
            <a:picLocks noGrp="1" noChangeAspect="1"/>
          </p:cNvPicPr>
          <p:nvPr>
            <p:ph idx="1"/>
          </p:nvPr>
        </p:nvPicPr>
        <p:blipFill>
          <a:blip r:embed="rId2">
            <a:extLst>
              <a:ext uri="{28A0092B-C50C-407E-A947-70E740481C1C}">
                <a14:useLocalDpi xmlns:a14="http://schemas.microsoft.com/office/drawing/2010/main" val="0"/>
              </a:ext>
            </a:extLst>
          </a:blip>
          <a:srcRect t="8713" b="8713"/>
          <a:stretch>
            <a:fillRect/>
          </a:stretch>
        </p:blipFill>
        <p:spPr>
          <a:xfrm>
            <a:off x="457200" y="1560049"/>
            <a:ext cx="4512040" cy="2481448"/>
          </a:xfrm>
        </p:spPr>
      </p:pic>
      <p:pic>
        <p:nvPicPr>
          <p:cNvPr id="9" name="Picture 8" descr="151506631.RFovhrEx.IMG_0562BaersPochardfema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66" y="3727549"/>
            <a:ext cx="3804544" cy="2539533"/>
          </a:xfrm>
          <a:prstGeom prst="rect">
            <a:avLst/>
          </a:prstGeom>
        </p:spPr>
      </p:pic>
      <p:cxnSp>
        <p:nvCxnSpPr>
          <p:cNvPr id="11" name="Straight Arrow Connector 10"/>
          <p:cNvCxnSpPr/>
          <p:nvPr/>
        </p:nvCxnSpPr>
        <p:spPr>
          <a:xfrm flipV="1">
            <a:off x="1421901" y="3313377"/>
            <a:ext cx="980146" cy="2167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421901" y="5163346"/>
            <a:ext cx="4486583" cy="317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113851" y="1932803"/>
            <a:ext cx="1684194" cy="12563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798045" y="1932803"/>
            <a:ext cx="1767023" cy="2954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1932682" y="2595479"/>
            <a:ext cx="4955948" cy="317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328679" y="2913011"/>
            <a:ext cx="1559951" cy="1711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908484" y="1670494"/>
            <a:ext cx="259531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White </a:t>
            </a:r>
            <a:r>
              <a:rPr kumimoji="1" lang="en-GB" altLang="zh-CN" dirty="0" smtClean="0">
                <a:latin typeface="Garamond"/>
                <a:cs typeface="Garamond"/>
              </a:rPr>
              <a:t>vent/</a:t>
            </a:r>
            <a:r>
              <a:rPr kumimoji="1" lang="en-GB" altLang="zh-CN" dirty="0" err="1" smtClean="0">
                <a:latin typeface="Garamond"/>
                <a:cs typeface="Garamond"/>
              </a:rPr>
              <a:t>undertail</a:t>
            </a:r>
            <a:r>
              <a:rPr kumimoji="1" lang="en-GB" altLang="zh-CN" dirty="0" smtClean="0">
                <a:latin typeface="Garamond"/>
                <a:cs typeface="Garamond"/>
              </a:rPr>
              <a:t> </a:t>
            </a:r>
            <a:endParaRPr kumimoji="1" lang="zh-CN" altLang="en-US" dirty="0">
              <a:latin typeface="Garamond"/>
              <a:cs typeface="Garamond"/>
            </a:endParaRPr>
          </a:p>
        </p:txBody>
      </p:sp>
      <p:sp>
        <p:nvSpPr>
          <p:cNvPr id="23" name="TextBox 22"/>
          <p:cNvSpPr txBox="1"/>
          <p:nvPr/>
        </p:nvSpPr>
        <p:spPr>
          <a:xfrm>
            <a:off x="6888630" y="2312846"/>
            <a:ext cx="1798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Sturdy </a:t>
            </a:r>
            <a:r>
              <a:rPr kumimoji="1" lang="en-GB" altLang="zh-CN" dirty="0" smtClean="0">
                <a:latin typeface="Garamond"/>
                <a:cs typeface="Garamond"/>
              </a:rPr>
              <a:t>steely-blue coloured bill with small dark ‘nail’ at tip</a:t>
            </a:r>
            <a:endParaRPr kumimoji="1" lang="zh-CN" altLang="en-US" dirty="0">
              <a:latin typeface="Garamond"/>
              <a:cs typeface="Garamond"/>
            </a:endParaRPr>
          </a:p>
        </p:txBody>
      </p:sp>
      <p:sp>
        <p:nvSpPr>
          <p:cNvPr id="24" name="TextBox 23"/>
          <p:cNvSpPr txBox="1"/>
          <p:nvPr/>
        </p:nvSpPr>
        <p:spPr>
          <a:xfrm>
            <a:off x="220878" y="5660352"/>
            <a:ext cx="218116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Pale </a:t>
            </a:r>
            <a:r>
              <a:rPr kumimoji="1" lang="en-GB" altLang="zh-CN" dirty="0" smtClean="0">
                <a:latin typeface="Garamond"/>
                <a:cs typeface="Garamond"/>
              </a:rPr>
              <a:t>forward flanks contrasting with darker rear flanks</a:t>
            </a:r>
            <a:endParaRPr kumimoji="1" lang="zh-CN" altLang="en-US" dirty="0">
              <a:latin typeface="Garamond"/>
              <a:cs typeface="Garamond"/>
            </a:endParaRPr>
          </a:p>
        </p:txBody>
      </p:sp>
    </p:spTree>
    <p:extLst>
      <p:ext uri="{BB962C8B-B14F-4D97-AF65-F5344CB8AC3E}">
        <p14:creationId xmlns:p14="http://schemas.microsoft.com/office/powerpoint/2010/main" val="12078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Adult Males</a:t>
            </a:r>
            <a:endParaRPr kumimoji="1" lang="zh-CN" altLang="en-US" dirty="0">
              <a:latin typeface="Garamond"/>
              <a:cs typeface="Garamond"/>
            </a:endParaRPr>
          </a:p>
        </p:txBody>
      </p:sp>
      <p:pic>
        <p:nvPicPr>
          <p:cNvPr id="6" name="Content Placeholder 5" descr="Hengshui-He-5-2014-rs-1024x682.jpg"/>
          <p:cNvPicPr>
            <a:picLocks noGrp="1" noChangeAspect="1"/>
          </p:cNvPicPr>
          <p:nvPr>
            <p:ph idx="1"/>
          </p:nvPr>
        </p:nvPicPr>
        <p:blipFill>
          <a:blip r:embed="rId2">
            <a:extLst>
              <a:ext uri="{28A0092B-C50C-407E-A947-70E740481C1C}">
                <a14:useLocalDpi xmlns:a14="http://schemas.microsoft.com/office/drawing/2010/main" val="0"/>
              </a:ext>
            </a:extLst>
          </a:blip>
          <a:srcRect t="8713" b="8713"/>
          <a:stretch>
            <a:fillRect/>
          </a:stretch>
        </p:blipFill>
        <p:spPr>
          <a:xfrm>
            <a:off x="457200" y="3299571"/>
            <a:ext cx="5139618" cy="2826592"/>
          </a:xfrm>
        </p:spPr>
      </p:pic>
      <p:cxnSp>
        <p:nvCxnSpPr>
          <p:cNvPr id="8" name="Straight Arrow Connector 7"/>
          <p:cNvCxnSpPr/>
          <p:nvPr/>
        </p:nvCxnSpPr>
        <p:spPr>
          <a:xfrm>
            <a:off x="1573755" y="2512644"/>
            <a:ext cx="1090585" cy="1849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023266" y="2388393"/>
            <a:ext cx="538390" cy="2208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3810144" y="5121929"/>
            <a:ext cx="2194974" cy="842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955948" y="4003664"/>
            <a:ext cx="1173414" cy="9802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4048" y="2057054"/>
            <a:ext cx="1615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rPr>
              <a:t>Yellowish-white or greenish-white eye (not white)</a:t>
            </a:r>
            <a:endParaRPr kumimoji="1" lang="zh-CN" altLang="en-US" dirty="0">
              <a:latin typeface="Garamond"/>
            </a:endParaRPr>
          </a:p>
        </p:txBody>
      </p:sp>
      <p:sp>
        <p:nvSpPr>
          <p:cNvPr id="18" name="TextBox 17"/>
          <p:cNvSpPr txBox="1"/>
          <p:nvPr/>
        </p:nvSpPr>
        <p:spPr>
          <a:xfrm>
            <a:off x="3023266" y="1863775"/>
            <a:ext cx="172560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Dark green sheen on head contrasting with brownish breast</a:t>
            </a:r>
            <a:endParaRPr kumimoji="1" lang="zh-CN" altLang="en-US" dirty="0">
              <a:latin typeface="Garamond"/>
              <a:cs typeface="Garamond"/>
            </a:endParaRPr>
          </a:p>
        </p:txBody>
      </p:sp>
      <p:sp>
        <p:nvSpPr>
          <p:cNvPr id="19" name="TextBox 18"/>
          <p:cNvSpPr txBox="1"/>
          <p:nvPr/>
        </p:nvSpPr>
        <p:spPr>
          <a:xfrm>
            <a:off x="6005118" y="3663712"/>
            <a:ext cx="21673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Clean white vent/</a:t>
            </a:r>
            <a:r>
              <a:rPr kumimoji="1" lang="en-GB" altLang="zh-CN" dirty="0" err="1" smtClean="0">
                <a:latin typeface="Garamond"/>
                <a:cs typeface="Garamond"/>
              </a:rPr>
              <a:t>undertail</a:t>
            </a:r>
            <a:endParaRPr kumimoji="1" lang="zh-CN" altLang="en-US" dirty="0">
              <a:latin typeface="Garamond"/>
              <a:cs typeface="Garamond"/>
            </a:endParaRPr>
          </a:p>
        </p:txBody>
      </p:sp>
      <p:sp>
        <p:nvSpPr>
          <p:cNvPr id="20" name="TextBox 19"/>
          <p:cNvSpPr txBox="1"/>
          <p:nvPr/>
        </p:nvSpPr>
        <p:spPr>
          <a:xfrm>
            <a:off x="6005118" y="5086915"/>
            <a:ext cx="216736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Pale </a:t>
            </a:r>
            <a:r>
              <a:rPr kumimoji="1" lang="en-GB" altLang="zh-CN" dirty="0" smtClean="0">
                <a:latin typeface="Garamond"/>
                <a:cs typeface="Garamond"/>
              </a:rPr>
              <a:t>forward flanks, sometimes showing vertical </a:t>
            </a:r>
            <a:r>
              <a:rPr kumimoji="1" lang="en-GB" altLang="zh-CN" dirty="0" smtClean="0">
                <a:latin typeface="Garamond"/>
                <a:cs typeface="Garamond"/>
              </a:rPr>
              <a:t>‘</a:t>
            </a:r>
            <a:r>
              <a:rPr kumimoji="1" lang="en-GB" altLang="zh-CN" dirty="0" smtClean="0">
                <a:latin typeface="Garamond"/>
                <a:cs typeface="Garamond"/>
              </a:rPr>
              <a:t>stripes’, contrasting </a:t>
            </a:r>
            <a:r>
              <a:rPr kumimoji="1" lang="en-GB" altLang="zh-CN" dirty="0" smtClean="0">
                <a:latin typeface="Garamond"/>
                <a:cs typeface="Garamond"/>
              </a:rPr>
              <a:t>with darker rear flanks</a:t>
            </a:r>
            <a:endParaRPr kumimoji="1" lang="zh-CN" altLang="en-US" dirty="0">
              <a:latin typeface="Garamond"/>
              <a:cs typeface="Garamond"/>
            </a:endParaRPr>
          </a:p>
        </p:txBody>
      </p:sp>
    </p:spTree>
    <p:extLst>
      <p:ext uri="{BB962C8B-B14F-4D97-AF65-F5344CB8AC3E}">
        <p14:creationId xmlns:p14="http://schemas.microsoft.com/office/powerpoint/2010/main" val="1884170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Adult females</a:t>
            </a:r>
            <a:endParaRPr kumimoji="1" lang="zh-CN" altLang="en-US" dirty="0">
              <a:latin typeface="Garamond"/>
              <a:cs typeface="Garamond"/>
            </a:endParaRPr>
          </a:p>
        </p:txBody>
      </p:sp>
      <p:sp>
        <p:nvSpPr>
          <p:cNvPr id="3" name="Content Placeholder 2"/>
          <p:cNvSpPr>
            <a:spLocks noGrp="1"/>
          </p:cNvSpPr>
          <p:nvPr>
            <p:ph idx="1"/>
          </p:nvPr>
        </p:nvSpPr>
        <p:spPr/>
        <p:txBody>
          <a:bodyPr>
            <a:normAutofit fontScale="62500" lnSpcReduction="20000"/>
          </a:bodyPr>
          <a:lstStyle/>
          <a:p>
            <a:r>
              <a:rPr kumimoji="1" lang="en-US" altLang="zh-CN" dirty="0" smtClean="0">
                <a:latin typeface="Garamond"/>
                <a:cs typeface="Garamond"/>
              </a:rPr>
              <a:t>“Ducks</a:t>
            </a:r>
            <a:r>
              <a:rPr kumimoji="1" lang="en-US" altLang="zh-CN" dirty="0">
                <a:latin typeface="Garamond"/>
                <a:cs typeface="Garamond"/>
              </a:rPr>
              <a:t>, Geese and </a:t>
            </a:r>
            <a:r>
              <a:rPr kumimoji="1" lang="en-US" altLang="zh-CN" dirty="0" smtClean="0">
                <a:latin typeface="Garamond"/>
                <a:cs typeface="Garamond"/>
              </a:rPr>
              <a:t>Swans” </a:t>
            </a:r>
            <a:r>
              <a:rPr kumimoji="1" lang="en-US" altLang="zh-CN" dirty="0">
                <a:latin typeface="Garamond"/>
                <a:cs typeface="Garamond"/>
              </a:rPr>
              <a:t>describe the female thus: “</a:t>
            </a:r>
            <a:r>
              <a:rPr kumimoji="1" lang="en-US" altLang="zh-CN" i="1" dirty="0">
                <a:latin typeface="Garamond"/>
                <a:cs typeface="Garamond"/>
              </a:rPr>
              <a:t>superficially resembles male, but has dull brown head and chest, brown iris and subtle pale brown patch between bill and eyes</a:t>
            </a:r>
            <a:r>
              <a:rPr kumimoji="1" lang="en-US" altLang="zh-CN" dirty="0">
                <a:latin typeface="Garamond"/>
                <a:cs typeface="Garamond"/>
              </a:rPr>
              <a:t>”.</a:t>
            </a:r>
          </a:p>
          <a:p>
            <a:endParaRPr kumimoji="1" lang="en-US" altLang="zh-CN" dirty="0">
              <a:latin typeface="Garamond"/>
              <a:cs typeface="Garamond"/>
            </a:endParaRPr>
          </a:p>
          <a:p>
            <a:r>
              <a:rPr kumimoji="1" lang="en-US" altLang="zh-CN" dirty="0" smtClean="0">
                <a:latin typeface="Garamond"/>
                <a:cs typeface="Garamond"/>
              </a:rPr>
              <a:t>Females often look </a:t>
            </a:r>
            <a:r>
              <a:rPr kumimoji="1" lang="en-US" altLang="zh-CN" dirty="0">
                <a:latin typeface="Garamond"/>
                <a:cs typeface="Garamond"/>
              </a:rPr>
              <a:t>like a dull, dark version of the male, with the same head shape, same large-looking bill (though darker), same obvious white </a:t>
            </a:r>
            <a:r>
              <a:rPr kumimoji="1" lang="en-US" altLang="zh-CN" dirty="0" smtClean="0">
                <a:latin typeface="Garamond"/>
                <a:cs typeface="Garamond"/>
              </a:rPr>
              <a:t>fore-flank </a:t>
            </a:r>
            <a:r>
              <a:rPr kumimoji="1" lang="en-US" altLang="zh-CN" dirty="0">
                <a:latin typeface="Garamond"/>
                <a:cs typeface="Garamond"/>
              </a:rPr>
              <a:t>patch and </a:t>
            </a:r>
            <a:r>
              <a:rPr kumimoji="1" lang="en-US" altLang="zh-CN" dirty="0" err="1">
                <a:latin typeface="Garamond"/>
                <a:cs typeface="Garamond"/>
              </a:rPr>
              <a:t>stripey</a:t>
            </a:r>
            <a:r>
              <a:rPr kumimoji="1" lang="en-US" altLang="zh-CN" dirty="0">
                <a:latin typeface="Garamond"/>
                <a:cs typeface="Garamond"/>
              </a:rPr>
              <a:t> flanks; similarly dark brown </a:t>
            </a:r>
            <a:r>
              <a:rPr kumimoji="1" lang="en-US" altLang="zh-CN" dirty="0" err="1">
                <a:latin typeface="Garamond"/>
                <a:cs typeface="Garamond"/>
              </a:rPr>
              <a:t>upperparts</a:t>
            </a:r>
            <a:r>
              <a:rPr kumimoji="1" lang="en-US" altLang="zh-CN" dirty="0">
                <a:latin typeface="Garamond"/>
                <a:cs typeface="Garamond"/>
              </a:rPr>
              <a:t> (though perhaps a shade paler than the male?); the same clean marked-off vent; and the same clean white wing-stripe. </a:t>
            </a:r>
            <a:endParaRPr kumimoji="1" lang="en-US" altLang="zh-CN" dirty="0" smtClean="0">
              <a:latin typeface="Garamond"/>
              <a:cs typeface="Garamond"/>
            </a:endParaRPr>
          </a:p>
          <a:p>
            <a:endParaRPr kumimoji="1" lang="en-US" altLang="zh-CN" dirty="0">
              <a:latin typeface="Garamond"/>
              <a:cs typeface="Garamond"/>
            </a:endParaRPr>
          </a:p>
          <a:p>
            <a:r>
              <a:rPr kumimoji="1" lang="en-US" altLang="zh-CN" dirty="0" smtClean="0">
                <a:latin typeface="Garamond"/>
                <a:cs typeface="Garamond"/>
              </a:rPr>
              <a:t>Instead </a:t>
            </a:r>
            <a:r>
              <a:rPr kumimoji="1" lang="en-US" altLang="zh-CN" dirty="0">
                <a:latin typeface="Garamond"/>
                <a:cs typeface="Garamond"/>
              </a:rPr>
              <a:t>of a clean green head, the head looks darkly brownish-blackish-green, with a more or less obvious paler rusty patch on the </a:t>
            </a:r>
            <a:r>
              <a:rPr kumimoji="1" lang="en-US" altLang="zh-CN" dirty="0" err="1">
                <a:latin typeface="Garamond"/>
                <a:cs typeface="Garamond"/>
              </a:rPr>
              <a:t>lores</a:t>
            </a:r>
            <a:r>
              <a:rPr kumimoji="1" lang="en-US" altLang="zh-CN" dirty="0">
                <a:latin typeface="Garamond"/>
                <a:cs typeface="Garamond"/>
              </a:rPr>
              <a:t>, towards the bill base. Madge and Burn’s </a:t>
            </a:r>
            <a:r>
              <a:rPr kumimoji="1" lang="en-US" altLang="zh-CN" dirty="0" smtClean="0">
                <a:latin typeface="Garamond"/>
                <a:cs typeface="Garamond"/>
              </a:rPr>
              <a:t>“Wildfowl” </a:t>
            </a:r>
            <a:r>
              <a:rPr kumimoji="1" lang="en-US" altLang="zh-CN" dirty="0">
                <a:latin typeface="Garamond"/>
                <a:cs typeface="Garamond"/>
              </a:rPr>
              <a:t>add that females “often” have “some whitish mottling on the throat” and that the iris is dark.  It seems that the eye can appear more obviously bicolored when seen well or in strong light. </a:t>
            </a:r>
            <a:endParaRPr kumimoji="1" lang="zh-CN" altLang="en-US" dirty="0">
              <a:latin typeface="Garamond"/>
              <a:cs typeface="Garamond"/>
            </a:endParaRPr>
          </a:p>
        </p:txBody>
      </p:sp>
    </p:spTree>
    <p:extLst>
      <p:ext uri="{BB962C8B-B14F-4D97-AF65-F5344CB8AC3E}">
        <p14:creationId xmlns:p14="http://schemas.microsoft.com/office/powerpoint/2010/main" val="223169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Adult females</a:t>
            </a:r>
            <a:endParaRPr kumimoji="1" lang="zh-CN" altLang="en-US" dirty="0">
              <a:latin typeface="Garamond"/>
              <a:cs typeface="Garamond"/>
            </a:endParaRPr>
          </a:p>
        </p:txBody>
      </p:sp>
      <p:pic>
        <p:nvPicPr>
          <p:cNvPr id="4" name="Content Placeholder 3" descr="151506631.RFovhrEx.IMG_0562BaersPochardfemale.jpg"/>
          <p:cNvPicPr>
            <a:picLocks noGrp="1" noChangeAspect="1"/>
          </p:cNvPicPr>
          <p:nvPr>
            <p:ph idx="1"/>
          </p:nvPr>
        </p:nvPicPr>
        <p:blipFill>
          <a:blip r:embed="rId2">
            <a:extLst>
              <a:ext uri="{28A0092B-C50C-407E-A947-70E740481C1C}">
                <a14:useLocalDpi xmlns:a14="http://schemas.microsoft.com/office/drawing/2010/main" val="0"/>
              </a:ext>
            </a:extLst>
          </a:blip>
          <a:srcRect t="8804" b="8804"/>
          <a:stretch>
            <a:fillRect/>
          </a:stretch>
        </p:blipFill>
        <p:spPr>
          <a:xfrm>
            <a:off x="457200" y="3264826"/>
            <a:ext cx="5202796" cy="2861337"/>
          </a:xfrm>
        </p:spPr>
      </p:pic>
      <p:cxnSp>
        <p:nvCxnSpPr>
          <p:cNvPr id="6" name="Straight Arrow Connector 5"/>
          <p:cNvCxnSpPr/>
          <p:nvPr/>
        </p:nvCxnSpPr>
        <p:spPr>
          <a:xfrm>
            <a:off x="1449511" y="2319364"/>
            <a:ext cx="814487" cy="136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719559" y="2512644"/>
            <a:ext cx="1131999" cy="1270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175120" y="4859620"/>
            <a:ext cx="2981852" cy="579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6439" y="1950032"/>
            <a:ext cx="14495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rPr>
              <a:t>Dark eye</a:t>
            </a:r>
            <a:endParaRPr kumimoji="1" lang="zh-CN" altLang="en-US" dirty="0">
              <a:latin typeface="Garamond"/>
            </a:endParaRPr>
          </a:p>
        </p:txBody>
      </p:sp>
      <p:sp>
        <p:nvSpPr>
          <p:cNvPr id="12" name="TextBox 11"/>
          <p:cNvSpPr txBox="1"/>
          <p:nvPr/>
        </p:nvSpPr>
        <p:spPr>
          <a:xfrm>
            <a:off x="3603070" y="1618580"/>
            <a:ext cx="180843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Dark brown head, similar to colour of breast, sometimes with a hint of green</a:t>
            </a:r>
            <a:endParaRPr kumimoji="1" lang="zh-CN" altLang="en-US" dirty="0">
              <a:latin typeface="Garamond"/>
              <a:cs typeface="Garamond"/>
            </a:endParaRPr>
          </a:p>
        </p:txBody>
      </p:sp>
      <p:sp>
        <p:nvSpPr>
          <p:cNvPr id="13" name="TextBox 12"/>
          <p:cNvSpPr txBox="1"/>
          <p:nvPr/>
        </p:nvSpPr>
        <p:spPr>
          <a:xfrm>
            <a:off x="6156972" y="5149540"/>
            <a:ext cx="180843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Pale forward flanks contrasting with darker rear flanks</a:t>
            </a:r>
            <a:endParaRPr kumimoji="1" lang="zh-CN" altLang="en-US" dirty="0">
              <a:latin typeface="Garamond"/>
              <a:cs typeface="Garamond"/>
            </a:endParaRPr>
          </a:p>
        </p:txBody>
      </p:sp>
      <p:sp>
        <p:nvSpPr>
          <p:cNvPr id="14" name="TextBox 13"/>
          <p:cNvSpPr txBox="1"/>
          <p:nvPr/>
        </p:nvSpPr>
        <p:spPr>
          <a:xfrm>
            <a:off x="6709166" y="3092485"/>
            <a:ext cx="20569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White vent/</a:t>
            </a:r>
            <a:r>
              <a:rPr kumimoji="1" lang="en-GB" altLang="zh-CN" dirty="0" err="1" smtClean="0">
                <a:latin typeface="Garamond"/>
                <a:cs typeface="Garamond"/>
              </a:rPr>
              <a:t>undertail</a:t>
            </a:r>
            <a:endParaRPr kumimoji="1" lang="zh-CN" altLang="en-US" dirty="0">
              <a:latin typeface="Garamond"/>
              <a:cs typeface="Garamond"/>
            </a:endParaRPr>
          </a:p>
        </p:txBody>
      </p:sp>
      <p:cxnSp>
        <p:nvCxnSpPr>
          <p:cNvPr id="16" name="Straight Arrow Connector 15"/>
          <p:cNvCxnSpPr/>
          <p:nvPr/>
        </p:nvCxnSpPr>
        <p:spPr>
          <a:xfrm flipH="1">
            <a:off x="5232045" y="3461817"/>
            <a:ext cx="1477121" cy="1080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18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GB" altLang="zh-CN" dirty="0" smtClean="0">
                <a:latin typeface="Garamond"/>
                <a:cs typeface="Garamond"/>
              </a:rPr>
              <a:t>Adult female</a:t>
            </a:r>
            <a:endParaRPr kumimoji="1" lang="zh-CN" altLang="en-US" dirty="0">
              <a:latin typeface="Garamond"/>
              <a:cs typeface="Garamond"/>
            </a:endParaRPr>
          </a:p>
        </p:txBody>
      </p:sp>
      <p:pic>
        <p:nvPicPr>
          <p:cNvPr id="4" name="Content Placeholder 3" descr="3c4a4132_baers_pochard_female_filtered.jpg"/>
          <p:cNvPicPr>
            <a:picLocks noGrp="1" noChangeAspect="1"/>
          </p:cNvPicPr>
          <p:nvPr>
            <p:ph idx="1"/>
          </p:nvPr>
        </p:nvPicPr>
        <p:blipFill>
          <a:blip r:embed="rId2">
            <a:extLst>
              <a:ext uri="{28A0092B-C50C-407E-A947-70E740481C1C}">
                <a14:useLocalDpi xmlns:a14="http://schemas.microsoft.com/office/drawing/2010/main" val="0"/>
              </a:ext>
            </a:extLst>
          </a:blip>
          <a:srcRect t="13262" b="13262"/>
          <a:stretch>
            <a:fillRect/>
          </a:stretch>
        </p:blipFill>
        <p:spPr>
          <a:xfrm>
            <a:off x="2743884" y="2857788"/>
            <a:ext cx="5942916" cy="3268375"/>
          </a:xfrm>
        </p:spPr>
      </p:pic>
      <p:sp>
        <p:nvSpPr>
          <p:cNvPr id="5" name="TextBox 4"/>
          <p:cNvSpPr txBox="1"/>
          <p:nvPr/>
        </p:nvSpPr>
        <p:spPr>
          <a:xfrm>
            <a:off x="457200" y="1445250"/>
            <a:ext cx="364284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cs typeface="Garamond"/>
              </a:rPr>
              <a:t>Note white ‘stripes’ on forward flanks, dark eye, dark brown head with shallow angle from head to the sturdy bill.</a:t>
            </a:r>
            <a:endParaRPr kumimoji="1" lang="zh-CN" altLang="en-US" dirty="0">
              <a:latin typeface="Garamond"/>
              <a:cs typeface="Garamond"/>
            </a:endParaRPr>
          </a:p>
        </p:txBody>
      </p:sp>
    </p:spTree>
    <p:extLst>
      <p:ext uri="{BB962C8B-B14F-4D97-AF65-F5344CB8AC3E}">
        <p14:creationId xmlns:p14="http://schemas.microsoft.com/office/powerpoint/2010/main" val="372466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GB" altLang="zh-CN" dirty="0" smtClean="0"/>
              <a:t>Juveniles</a:t>
            </a:r>
            <a:endParaRPr kumimoji="1" lang="zh-CN" altLang="en-US" dirty="0"/>
          </a:p>
        </p:txBody>
      </p:sp>
      <p:sp>
        <p:nvSpPr>
          <p:cNvPr id="3" name="Content Placeholder 2"/>
          <p:cNvSpPr>
            <a:spLocks noGrp="1"/>
          </p:cNvSpPr>
          <p:nvPr>
            <p:ph idx="1"/>
          </p:nvPr>
        </p:nvSpPr>
        <p:spPr/>
        <p:txBody>
          <a:bodyPr>
            <a:normAutofit fontScale="62500" lnSpcReduction="20000"/>
          </a:bodyPr>
          <a:lstStyle/>
          <a:p>
            <a:r>
              <a:rPr kumimoji="1" lang="en-US" altLang="zh-CN" dirty="0">
                <a:latin typeface="Garamond"/>
                <a:cs typeface="Garamond"/>
              </a:rPr>
              <a:t>Immature </a:t>
            </a:r>
            <a:r>
              <a:rPr kumimoji="1" lang="en-US" altLang="zh-CN" dirty="0" smtClean="0">
                <a:latin typeface="Garamond"/>
                <a:cs typeface="Garamond"/>
              </a:rPr>
              <a:t>plumages </a:t>
            </a:r>
            <a:r>
              <a:rPr kumimoji="1" lang="en-US" altLang="zh-CN" dirty="0" smtClean="0">
                <a:latin typeface="Garamond"/>
                <a:cs typeface="Garamond"/>
              </a:rPr>
              <a:t>are</a:t>
            </a:r>
            <a:r>
              <a:rPr kumimoji="1" lang="en-US" altLang="zh-CN" dirty="0" smtClean="0">
                <a:latin typeface="Garamond"/>
                <a:cs typeface="Garamond"/>
              </a:rPr>
              <a:t> </a:t>
            </a:r>
            <a:r>
              <a:rPr kumimoji="1" lang="en-US" altLang="zh-CN" dirty="0">
                <a:latin typeface="Garamond"/>
                <a:cs typeface="Garamond"/>
              </a:rPr>
              <a:t>less well-known. Most </a:t>
            </a:r>
            <a:r>
              <a:rPr kumimoji="1" lang="en-US" altLang="zh-CN" i="1" dirty="0" err="1">
                <a:latin typeface="Garamond"/>
                <a:cs typeface="Garamond"/>
              </a:rPr>
              <a:t>Aythya</a:t>
            </a:r>
            <a:r>
              <a:rPr kumimoji="1" lang="en-US" altLang="zh-CN" dirty="0">
                <a:latin typeface="Garamond"/>
                <a:cs typeface="Garamond"/>
              </a:rPr>
              <a:t> (and therefore presumably Baer’s </a:t>
            </a:r>
            <a:r>
              <a:rPr kumimoji="1" lang="en-US" altLang="zh-CN" dirty="0" err="1">
                <a:latin typeface="Garamond"/>
                <a:cs typeface="Garamond"/>
              </a:rPr>
              <a:t>Pochard</a:t>
            </a:r>
            <a:r>
              <a:rPr kumimoji="1" lang="en-US" altLang="zh-CN" dirty="0">
                <a:latin typeface="Garamond"/>
                <a:cs typeface="Garamond"/>
              </a:rPr>
              <a:t> too) have a head and body </a:t>
            </a:r>
            <a:r>
              <a:rPr kumimoji="1" lang="en-US" altLang="zh-CN" dirty="0" err="1">
                <a:latin typeface="Garamond"/>
                <a:cs typeface="Garamond"/>
              </a:rPr>
              <a:t>moult</a:t>
            </a:r>
            <a:r>
              <a:rPr kumimoji="1" lang="en-US" altLang="zh-CN" dirty="0">
                <a:latin typeface="Garamond"/>
                <a:cs typeface="Garamond"/>
              </a:rPr>
              <a:t> during their first winter. Wing-feathers tend to be (largely) </a:t>
            </a:r>
            <a:r>
              <a:rPr kumimoji="1" lang="en-US" altLang="zh-CN" dirty="0" err="1" smtClean="0">
                <a:latin typeface="Garamond"/>
                <a:cs typeface="Garamond"/>
              </a:rPr>
              <a:t>unmoulted</a:t>
            </a:r>
            <a:r>
              <a:rPr kumimoji="1" lang="en-US" altLang="zh-CN" dirty="0">
                <a:latin typeface="Garamond"/>
                <a:cs typeface="Garamond"/>
              </a:rPr>
              <a:t>, presumably creating </a:t>
            </a:r>
            <a:r>
              <a:rPr kumimoji="1" lang="en-US" altLang="zh-CN" dirty="0" err="1">
                <a:latin typeface="Garamond"/>
                <a:cs typeface="Garamond"/>
              </a:rPr>
              <a:t>moult</a:t>
            </a:r>
            <a:r>
              <a:rPr kumimoji="1" lang="en-US" altLang="zh-CN" dirty="0">
                <a:latin typeface="Garamond"/>
                <a:cs typeface="Garamond"/>
              </a:rPr>
              <a:t> contrast once a bird starts to mature.  </a:t>
            </a:r>
            <a:r>
              <a:rPr kumimoji="1" lang="en-US" altLang="zh-CN" i="1" dirty="0" smtClean="0">
                <a:latin typeface="Garamond"/>
                <a:cs typeface="Garamond"/>
              </a:rPr>
              <a:t>“Ducks</a:t>
            </a:r>
            <a:r>
              <a:rPr kumimoji="1" lang="en-US" altLang="zh-CN" i="1" dirty="0">
                <a:latin typeface="Garamond"/>
                <a:cs typeface="Garamond"/>
              </a:rPr>
              <a:t>, Geese and </a:t>
            </a:r>
            <a:r>
              <a:rPr kumimoji="1" lang="en-US" altLang="zh-CN" i="1" dirty="0" smtClean="0">
                <a:latin typeface="Garamond"/>
                <a:cs typeface="Garamond"/>
              </a:rPr>
              <a:t>Swans” </a:t>
            </a:r>
            <a:r>
              <a:rPr kumimoji="1" lang="en-US" altLang="zh-CN" dirty="0">
                <a:latin typeface="Garamond"/>
                <a:cs typeface="Garamond"/>
              </a:rPr>
              <a:t>states </a:t>
            </a:r>
            <a:r>
              <a:rPr kumimoji="1" lang="en-US" altLang="zh-CN" dirty="0" smtClean="0">
                <a:latin typeface="Garamond"/>
                <a:cs typeface="Garamond"/>
              </a:rPr>
              <a:t>that </a:t>
            </a:r>
            <a:r>
              <a:rPr kumimoji="1" lang="en-US" altLang="zh-CN" dirty="0">
                <a:latin typeface="Garamond"/>
                <a:cs typeface="Garamond"/>
              </a:rPr>
              <a:t>the immature looks “as adult female, but has russet brown abdomen”, a feature not shown in </a:t>
            </a:r>
            <a:r>
              <a:rPr kumimoji="1" lang="en-US" altLang="zh-CN" i="1" dirty="0">
                <a:latin typeface="Garamond"/>
                <a:cs typeface="Garamond"/>
              </a:rPr>
              <a:t>Madge and </a:t>
            </a:r>
            <a:r>
              <a:rPr kumimoji="1" lang="en-US" altLang="zh-CN" i="1" dirty="0" smtClean="0">
                <a:latin typeface="Garamond"/>
                <a:cs typeface="Garamond"/>
              </a:rPr>
              <a:t>Burn</a:t>
            </a:r>
            <a:r>
              <a:rPr kumimoji="1" lang="en-US" altLang="zh-CN" dirty="0" smtClean="0">
                <a:latin typeface="Garamond"/>
                <a:cs typeface="Garamond"/>
              </a:rPr>
              <a:t>. </a:t>
            </a:r>
            <a:r>
              <a:rPr kumimoji="1" lang="en-US" altLang="zh-CN" dirty="0">
                <a:latin typeface="Garamond"/>
                <a:cs typeface="Garamond"/>
              </a:rPr>
              <a:t>An immature male that has not yet started </a:t>
            </a:r>
            <a:r>
              <a:rPr kumimoji="1" lang="en-US" altLang="zh-CN" dirty="0" err="1">
                <a:latin typeface="Garamond"/>
                <a:cs typeface="Garamond"/>
              </a:rPr>
              <a:t>moult</a:t>
            </a:r>
            <a:r>
              <a:rPr kumimoji="1" lang="en-US" altLang="zh-CN" dirty="0">
                <a:latin typeface="Garamond"/>
                <a:cs typeface="Garamond"/>
              </a:rPr>
              <a:t> perhaps should have a russet brown abdomen (or some russet brown wash there) and look dark-eyed; and one that has started to </a:t>
            </a:r>
            <a:r>
              <a:rPr kumimoji="1" lang="en-US" altLang="zh-CN" dirty="0" err="1">
                <a:latin typeface="Garamond"/>
                <a:cs typeface="Garamond"/>
              </a:rPr>
              <a:t>moult</a:t>
            </a:r>
            <a:r>
              <a:rPr kumimoji="1" lang="en-US" altLang="zh-CN" dirty="0">
                <a:latin typeface="Garamond"/>
                <a:cs typeface="Garamond"/>
              </a:rPr>
              <a:t> should show white appearing on the vent; </a:t>
            </a:r>
            <a:r>
              <a:rPr kumimoji="1" lang="en-US" altLang="zh-CN" dirty="0" err="1">
                <a:latin typeface="Garamond"/>
                <a:cs typeface="Garamond"/>
              </a:rPr>
              <a:t>paleing</a:t>
            </a:r>
            <a:r>
              <a:rPr kumimoji="1" lang="en-US" altLang="zh-CN" dirty="0">
                <a:latin typeface="Garamond"/>
                <a:cs typeface="Garamond"/>
              </a:rPr>
              <a:t> (brown) eyes; green replacing brown on the head; and some </a:t>
            </a:r>
            <a:r>
              <a:rPr kumimoji="1" lang="en-US" altLang="zh-CN" dirty="0" err="1">
                <a:latin typeface="Garamond"/>
                <a:cs typeface="Garamond"/>
              </a:rPr>
              <a:t>moult</a:t>
            </a:r>
            <a:r>
              <a:rPr kumimoji="1" lang="en-US" altLang="zh-CN" dirty="0">
                <a:latin typeface="Garamond"/>
                <a:cs typeface="Garamond"/>
              </a:rPr>
              <a:t> contrast.</a:t>
            </a:r>
          </a:p>
          <a:p>
            <a:endParaRPr kumimoji="1" lang="en-US" altLang="zh-CN" dirty="0">
              <a:latin typeface="Garamond"/>
              <a:cs typeface="Garamond"/>
            </a:endParaRPr>
          </a:p>
          <a:p>
            <a:r>
              <a:rPr kumimoji="1" lang="en-US" altLang="zh-CN" dirty="0">
                <a:latin typeface="Garamond"/>
                <a:cs typeface="Garamond"/>
              </a:rPr>
              <a:t>According to </a:t>
            </a:r>
            <a:r>
              <a:rPr kumimoji="1" lang="en-US" altLang="zh-CN" i="1" dirty="0">
                <a:latin typeface="Garamond"/>
                <a:cs typeface="Garamond"/>
              </a:rPr>
              <a:t>Madge and Burn</a:t>
            </a:r>
            <a:r>
              <a:rPr kumimoji="1" lang="en-US" altLang="zh-CN" dirty="0">
                <a:latin typeface="Garamond"/>
                <a:cs typeface="Garamond"/>
              </a:rPr>
              <a:t>, the </a:t>
            </a:r>
            <a:r>
              <a:rPr kumimoji="1" lang="en-US" altLang="zh-CN" dirty="0" smtClean="0">
                <a:latin typeface="Garamond"/>
                <a:cs typeface="Garamond"/>
              </a:rPr>
              <a:t>juvenile </a:t>
            </a:r>
            <a:r>
              <a:rPr kumimoji="1" lang="en-US" altLang="zh-CN" dirty="0">
                <a:latin typeface="Garamond"/>
                <a:cs typeface="Garamond"/>
              </a:rPr>
              <a:t>“resembles female, but duller with head and neck dull </a:t>
            </a:r>
            <a:r>
              <a:rPr kumimoji="1" lang="en-US" altLang="zh-CN" dirty="0" err="1">
                <a:latin typeface="Garamond"/>
                <a:cs typeface="Garamond"/>
              </a:rPr>
              <a:t>buffish</a:t>
            </a:r>
            <a:r>
              <a:rPr kumimoji="1" lang="en-US" altLang="zh-CN" dirty="0">
                <a:latin typeface="Garamond"/>
                <a:cs typeface="Garamond"/>
              </a:rPr>
              <a:t>-brown, contrasting a little with the darker crown and </a:t>
            </a:r>
            <a:r>
              <a:rPr kumimoji="1" lang="en-US" altLang="zh-CN" dirty="0" err="1">
                <a:latin typeface="Garamond"/>
                <a:cs typeface="Garamond"/>
              </a:rPr>
              <a:t>hindneck</a:t>
            </a:r>
            <a:r>
              <a:rPr kumimoji="1" lang="en-US" altLang="zh-CN" dirty="0">
                <a:latin typeface="Garamond"/>
                <a:cs typeface="Garamond"/>
              </a:rPr>
              <a:t> and and reddish-brown breast; white of belly suffused brownish but white on fore-flanks relatively extensive. Assumes adult plumage during first autumn and winter.</a:t>
            </a:r>
            <a:r>
              <a:rPr kumimoji="1" lang="en-US" altLang="zh-CN" dirty="0" smtClean="0">
                <a:latin typeface="Garamond"/>
                <a:cs typeface="Garamond"/>
              </a:rPr>
              <a:t>”</a:t>
            </a:r>
          </a:p>
          <a:p>
            <a:endParaRPr kumimoji="1" lang="zh-CN" altLang="en-US" dirty="0">
              <a:latin typeface="Garamond"/>
              <a:cs typeface="Garamond"/>
            </a:endParaRPr>
          </a:p>
        </p:txBody>
      </p:sp>
      <p:sp>
        <p:nvSpPr>
          <p:cNvPr id="4" name="TextBox 3"/>
          <p:cNvSpPr txBox="1"/>
          <p:nvPr/>
        </p:nvSpPr>
        <p:spPr>
          <a:xfrm>
            <a:off x="874888" y="5941497"/>
            <a:ext cx="781191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GB" altLang="zh-CN" dirty="0" smtClean="0">
                <a:latin typeface="Garamond"/>
              </a:rPr>
              <a:t>Other features </a:t>
            </a:r>
            <a:r>
              <a:rPr kumimoji="1" lang="en-GB" altLang="zh-CN" dirty="0" smtClean="0">
                <a:latin typeface="Garamond"/>
              </a:rPr>
              <a:t>to look for include </a:t>
            </a:r>
            <a:r>
              <a:rPr kumimoji="1" lang="en-GB" altLang="zh-CN" b="1" dirty="0" smtClean="0">
                <a:latin typeface="Garamond"/>
              </a:rPr>
              <a:t>pale tips to scapular</a:t>
            </a:r>
            <a:r>
              <a:rPr kumimoji="1" lang="en-GB" altLang="zh-CN" dirty="0" smtClean="0">
                <a:latin typeface="Garamond"/>
              </a:rPr>
              <a:t>s (on the back) and </a:t>
            </a:r>
            <a:r>
              <a:rPr kumimoji="1" lang="en-GB" altLang="zh-CN" dirty="0" smtClean="0">
                <a:latin typeface="Garamond"/>
              </a:rPr>
              <a:t>‘</a:t>
            </a:r>
            <a:r>
              <a:rPr kumimoji="1" lang="en-GB" altLang="zh-CN" b="1" dirty="0" smtClean="0">
                <a:latin typeface="Garamond"/>
              </a:rPr>
              <a:t>spiky’ </a:t>
            </a:r>
            <a:r>
              <a:rPr kumimoji="1" lang="en-GB" altLang="zh-CN" b="1" dirty="0" smtClean="0">
                <a:latin typeface="Garamond"/>
              </a:rPr>
              <a:t>tail feathers.</a:t>
            </a:r>
            <a:endParaRPr kumimoji="1" lang="zh-CN" altLang="en-US" b="1" dirty="0">
              <a:latin typeface="Garamond"/>
            </a:endParaRPr>
          </a:p>
        </p:txBody>
      </p:sp>
    </p:spTree>
    <p:extLst>
      <p:ext uri="{BB962C8B-B14F-4D97-AF65-F5344CB8AC3E}">
        <p14:creationId xmlns:p14="http://schemas.microsoft.com/office/powerpoint/2010/main" val="4162521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TotalTime>
  <Words>1328</Words>
  <Application>Microsoft Macintosh PowerPoint</Application>
  <PresentationFormat>On-screen Show (4:3)</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Baer’s Pochard (Aythya baeri) Identification Guide</vt:lpstr>
      <vt:lpstr>Contents</vt:lpstr>
      <vt:lpstr>General Features</vt:lpstr>
      <vt:lpstr>General Identification Features  (males and females)</vt:lpstr>
      <vt:lpstr>Adult Males</vt:lpstr>
      <vt:lpstr>Adult females</vt:lpstr>
      <vt:lpstr>Adult females</vt:lpstr>
      <vt:lpstr>Adult female</vt:lpstr>
      <vt:lpstr>Juveniles</vt:lpstr>
      <vt:lpstr>Juveniles</vt:lpstr>
      <vt:lpstr>Eclipse and First-winter Males</vt:lpstr>
      <vt:lpstr>Confusion Species</vt:lpstr>
      <vt:lpstr>Male Baer’s Pochard v  Male Ferruginous Duck </vt:lpstr>
      <vt:lpstr>Female Baer’s Pochard v  Female Ferruginous Duck</vt:lpstr>
      <vt:lpstr>In Flight</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Baer’s Pochard (Aythya baeri) Identification Guide</dc:title>
  <dc:creator>Terry Townshend</dc:creator>
  <cp:lastModifiedBy>Terry Townshend</cp:lastModifiedBy>
  <cp:revision>18</cp:revision>
  <dcterms:created xsi:type="dcterms:W3CDTF">2015-06-15T03:20:56Z</dcterms:created>
  <dcterms:modified xsi:type="dcterms:W3CDTF">2015-06-19T04:22:05Z</dcterms:modified>
</cp:coreProperties>
</file>